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7556500" cy="10693400"/>
  <p:notesSz cx="7556500" cy="106934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4BD015-3534-42C3-AB0C-8FFA1E2504E2}" v="6" dt="2024-10-25T10:26:45.08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800" y="-397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onio Huang" userId="b833ed5d-f313-4086-b031-b5563cdba881" providerId="ADAL" clId="{8A4BD015-3534-42C3-AB0C-8FFA1E2504E2}"/>
    <pc:docChg chg="custSel modSld">
      <pc:chgData name="Antonio Huang" userId="b833ed5d-f313-4086-b031-b5563cdba881" providerId="ADAL" clId="{8A4BD015-3534-42C3-AB0C-8FFA1E2504E2}" dt="2024-10-25T10:26:45.111" v="26" actId="20577"/>
      <pc:docMkLst>
        <pc:docMk/>
      </pc:docMkLst>
      <pc:sldChg chg="addSp modSp mod">
        <pc:chgData name="Antonio Huang" userId="b833ed5d-f313-4086-b031-b5563cdba881" providerId="ADAL" clId="{8A4BD015-3534-42C3-AB0C-8FFA1E2504E2}" dt="2024-10-25T10:26:45.111" v="26" actId="20577"/>
        <pc:sldMkLst>
          <pc:docMk/>
          <pc:sldMk cId="0" sldId="256"/>
        </pc:sldMkLst>
        <pc:spChg chg="mod">
          <ac:chgData name="Antonio Huang" userId="b833ed5d-f313-4086-b031-b5563cdba881" providerId="ADAL" clId="{8A4BD015-3534-42C3-AB0C-8FFA1E2504E2}" dt="2024-10-25T10:26:05.402" v="5" actId="13926"/>
          <ac:spMkLst>
            <pc:docMk/>
            <pc:sldMk cId="0" sldId="256"/>
            <ac:spMk id="5" creationId="{00000000-0000-0000-0000-000000000000}"/>
          </ac:spMkLst>
        </pc:spChg>
        <pc:spChg chg="mod">
          <ac:chgData name="Antonio Huang" userId="b833ed5d-f313-4086-b031-b5563cdba881" providerId="ADAL" clId="{8A4BD015-3534-42C3-AB0C-8FFA1E2504E2}" dt="2024-10-25T10:26:18.818" v="12" actId="13926"/>
          <ac:spMkLst>
            <pc:docMk/>
            <pc:sldMk cId="0" sldId="256"/>
            <ac:spMk id="57" creationId="{00000000-0000-0000-0000-000000000000}"/>
          </ac:spMkLst>
        </pc:spChg>
        <pc:spChg chg="add mod">
          <ac:chgData name="Antonio Huang" userId="b833ed5d-f313-4086-b031-b5563cdba881" providerId="ADAL" clId="{8A4BD015-3534-42C3-AB0C-8FFA1E2504E2}" dt="2024-10-25T10:26:45.111" v="26" actId="20577"/>
          <ac:spMkLst>
            <pc:docMk/>
            <pc:sldMk cId="0" sldId="256"/>
            <ac:spMk id="135" creationId="{0829EA77-8819-5738-D718-8C4A2D50865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0" i="0">
                <a:solidFill>
                  <a:srgbClr val="003F88"/>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0" i="0">
                <a:solidFill>
                  <a:srgbClr val="003F88"/>
                </a:solidFill>
                <a:latin typeface="Arial"/>
                <a:cs typeface="Arial"/>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0" i="0">
                <a:solidFill>
                  <a:srgbClr val="003F88"/>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2306"/>
            <a:ext cx="3779520" cy="2700020"/>
          </a:xfrm>
          <a:custGeom>
            <a:avLst/>
            <a:gdLst/>
            <a:ahLst/>
            <a:cxnLst/>
            <a:rect l="l" t="t" r="r" b="b"/>
            <a:pathLst>
              <a:path w="3779520" h="2700020">
                <a:moveTo>
                  <a:pt x="3779493" y="0"/>
                </a:moveTo>
                <a:lnTo>
                  <a:pt x="0" y="0"/>
                </a:lnTo>
                <a:lnTo>
                  <a:pt x="0" y="2699602"/>
                </a:lnTo>
                <a:lnTo>
                  <a:pt x="161978" y="2699602"/>
                </a:lnTo>
                <a:lnTo>
                  <a:pt x="210505" y="2695252"/>
                </a:lnTo>
                <a:lnTo>
                  <a:pt x="256178" y="2682713"/>
                </a:lnTo>
                <a:lnTo>
                  <a:pt x="298235" y="2662745"/>
                </a:lnTo>
                <a:lnTo>
                  <a:pt x="335913" y="2636112"/>
                </a:lnTo>
                <a:lnTo>
                  <a:pt x="368449" y="2603575"/>
                </a:lnTo>
                <a:lnTo>
                  <a:pt x="395083" y="2565897"/>
                </a:lnTo>
                <a:lnTo>
                  <a:pt x="415051" y="2523840"/>
                </a:lnTo>
                <a:lnTo>
                  <a:pt x="427591" y="2478167"/>
                </a:lnTo>
                <a:lnTo>
                  <a:pt x="431940" y="2429639"/>
                </a:lnTo>
                <a:lnTo>
                  <a:pt x="431940" y="1561271"/>
                </a:lnTo>
                <a:lnTo>
                  <a:pt x="434147" y="1512126"/>
                </a:lnTo>
                <a:lnTo>
                  <a:pt x="440639" y="1464218"/>
                </a:lnTo>
                <a:lnTo>
                  <a:pt x="451227" y="1417737"/>
                </a:lnTo>
                <a:lnTo>
                  <a:pt x="465720" y="1372874"/>
                </a:lnTo>
                <a:lnTo>
                  <a:pt x="483927" y="1329819"/>
                </a:lnTo>
                <a:lnTo>
                  <a:pt x="505657" y="1288762"/>
                </a:lnTo>
                <a:lnTo>
                  <a:pt x="530721" y="1249896"/>
                </a:lnTo>
                <a:lnTo>
                  <a:pt x="558927" y="1213409"/>
                </a:lnTo>
                <a:lnTo>
                  <a:pt x="590084" y="1179492"/>
                </a:lnTo>
                <a:lnTo>
                  <a:pt x="624002" y="1148337"/>
                </a:lnTo>
                <a:lnTo>
                  <a:pt x="660491" y="1120133"/>
                </a:lnTo>
                <a:lnTo>
                  <a:pt x="699359" y="1095072"/>
                </a:lnTo>
                <a:lnTo>
                  <a:pt x="740417" y="1073343"/>
                </a:lnTo>
                <a:lnTo>
                  <a:pt x="783473" y="1055137"/>
                </a:lnTo>
                <a:lnTo>
                  <a:pt x="828337" y="1040646"/>
                </a:lnTo>
                <a:lnTo>
                  <a:pt x="874819" y="1030059"/>
                </a:lnTo>
                <a:lnTo>
                  <a:pt x="922726" y="1023567"/>
                </a:lnTo>
                <a:lnTo>
                  <a:pt x="971870" y="1021361"/>
                </a:lnTo>
                <a:lnTo>
                  <a:pt x="3239569" y="1021361"/>
                </a:lnTo>
                <a:lnTo>
                  <a:pt x="3288713" y="1019154"/>
                </a:lnTo>
                <a:lnTo>
                  <a:pt x="3336622" y="1012662"/>
                </a:lnTo>
                <a:lnTo>
                  <a:pt x="3383103" y="1002074"/>
                </a:lnTo>
                <a:lnTo>
                  <a:pt x="3427967" y="987581"/>
                </a:lnTo>
                <a:lnTo>
                  <a:pt x="3471023" y="969374"/>
                </a:lnTo>
                <a:lnTo>
                  <a:pt x="3512080" y="947644"/>
                </a:lnTo>
                <a:lnTo>
                  <a:pt x="3550948" y="922580"/>
                </a:lnTo>
                <a:lnTo>
                  <a:pt x="3587436" y="894375"/>
                </a:lnTo>
                <a:lnTo>
                  <a:pt x="3621354" y="863218"/>
                </a:lnTo>
                <a:lnTo>
                  <a:pt x="3652510" y="829299"/>
                </a:lnTo>
                <a:lnTo>
                  <a:pt x="3680715" y="792811"/>
                </a:lnTo>
                <a:lnTo>
                  <a:pt x="3705778" y="753943"/>
                </a:lnTo>
                <a:lnTo>
                  <a:pt x="3727508" y="712885"/>
                </a:lnTo>
                <a:lnTo>
                  <a:pt x="3745714" y="669829"/>
                </a:lnTo>
                <a:lnTo>
                  <a:pt x="3760207" y="624965"/>
                </a:lnTo>
                <a:lnTo>
                  <a:pt x="3770794" y="578484"/>
                </a:lnTo>
                <a:lnTo>
                  <a:pt x="3777287" y="530576"/>
                </a:lnTo>
                <a:lnTo>
                  <a:pt x="3779493" y="481433"/>
                </a:lnTo>
                <a:lnTo>
                  <a:pt x="3779493" y="0"/>
                </a:lnTo>
                <a:close/>
              </a:path>
            </a:pathLst>
          </a:custGeom>
          <a:solidFill>
            <a:srgbClr val="003F88"/>
          </a:solidFill>
        </p:spPr>
        <p:txBody>
          <a:bodyPr wrap="square" lIns="0" tIns="0" rIns="0" bIns="0" rtlCol="0"/>
          <a:lstStyle/>
          <a:p>
            <a:endParaRPr/>
          </a:p>
        </p:txBody>
      </p:sp>
      <p:sp>
        <p:nvSpPr>
          <p:cNvPr id="2" name="Holder 2"/>
          <p:cNvSpPr>
            <a:spLocks noGrp="1"/>
          </p:cNvSpPr>
          <p:nvPr>
            <p:ph type="title"/>
          </p:nvPr>
        </p:nvSpPr>
        <p:spPr>
          <a:xfrm>
            <a:off x="707300" y="1471258"/>
            <a:ext cx="6148249" cy="360680"/>
          </a:xfrm>
          <a:prstGeom prst="rect">
            <a:avLst/>
          </a:prstGeom>
        </p:spPr>
        <p:txBody>
          <a:bodyPr wrap="square" lIns="0" tIns="0" rIns="0" bIns="0">
            <a:spAutoFit/>
          </a:bodyPr>
          <a:lstStyle>
            <a:lvl1pPr>
              <a:defRPr sz="2200" b="0" i="0">
                <a:solidFill>
                  <a:srgbClr val="003F88"/>
                </a:solidFill>
                <a:latin typeface="Arial"/>
                <a:cs typeface="Arial"/>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10/25/2024</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
        <p:nvSpPr>
          <p:cNvPr id="8" name="文本框 7">
            <a:extLst>
              <a:ext uri="{FF2B5EF4-FFF2-40B4-BE49-F238E27FC236}">
                <a16:creationId xmlns:a16="http://schemas.microsoft.com/office/drawing/2014/main" id="{420846B2-CC07-C12C-F58E-C35F759AD0B9}"/>
              </a:ext>
            </a:extLst>
          </p:cNvPr>
          <p:cNvSpPr txBox="1"/>
          <p:nvPr userDrawn="1">
            <p:extLst>
              <p:ext uri="{1162E1C5-73C7-4A58-AE30-91384D911F3F}">
                <p184:classification xmlns:p184="http://schemas.microsoft.com/office/powerpoint/2018/4/main" val="ftr"/>
              </p:ext>
            </p:extLst>
          </p:nvPr>
        </p:nvSpPr>
        <p:spPr>
          <a:xfrm>
            <a:off x="63500" y="10507980"/>
            <a:ext cx="1692275" cy="121920"/>
          </a:xfrm>
          <a:prstGeom prst="rect">
            <a:avLst/>
          </a:prstGeom>
        </p:spPr>
        <p:txBody>
          <a:bodyPr horzOverflow="overflow" lIns="0" tIns="0" rIns="0" bIns="0">
            <a:spAutoFit/>
          </a:bodyPr>
          <a:lstStyle/>
          <a:p>
            <a:pPr algn="l"/>
            <a:r>
              <a:rPr lang="en-US" sz="800">
                <a:solidFill>
                  <a:srgbClr val="737373"/>
                </a:solidFill>
                <a:latin typeface="Arial" panose="020B0604020202020204" pitchFamily="34" charset="0"/>
                <a:cs typeface="Arial" panose="020B0604020202020204" pitchFamily="34" charset="0"/>
              </a:rPr>
              <a:t>Classified by Alfa Laval as: Business</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png"/><Relationship Id="rId21" Type="http://schemas.openxmlformats.org/officeDocument/2006/relationships/image" Target="../media/image20.png"/><Relationship Id="rId34" Type="http://schemas.openxmlformats.org/officeDocument/2006/relationships/image" Target="../media/image33.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png"/><Relationship Id="rId33" Type="http://schemas.openxmlformats.org/officeDocument/2006/relationships/image" Target="../media/image32.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32" Type="http://schemas.openxmlformats.org/officeDocument/2006/relationships/image" Target="../media/image31.png"/><Relationship Id="rId37" Type="http://schemas.openxmlformats.org/officeDocument/2006/relationships/image" Target="../media/image36.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image" Target="../media/image27.png"/><Relationship Id="rId36" Type="http://schemas.openxmlformats.org/officeDocument/2006/relationships/image" Target="../media/image35.png"/><Relationship Id="rId10" Type="http://schemas.openxmlformats.org/officeDocument/2006/relationships/image" Target="../media/image9.png"/><Relationship Id="rId19" Type="http://schemas.openxmlformats.org/officeDocument/2006/relationships/image" Target="../media/image18.png"/><Relationship Id="rId31" Type="http://schemas.openxmlformats.org/officeDocument/2006/relationships/image" Target="../media/image30.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png"/><Relationship Id="rId30" Type="http://schemas.openxmlformats.org/officeDocument/2006/relationships/image" Target="../media/image29.png"/><Relationship Id="rId35" Type="http://schemas.openxmlformats.org/officeDocument/2006/relationships/image" Target="../media/image34.png"/></Relationships>
</file>

<file path=ppt/slides/_rels/slide2.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300" y="1471258"/>
            <a:ext cx="1833880" cy="628377"/>
          </a:xfrm>
          <a:prstGeom prst="rect">
            <a:avLst/>
          </a:prstGeom>
        </p:spPr>
        <p:txBody>
          <a:bodyPr vert="horz" wrap="square" lIns="0" tIns="12700" rIns="0" bIns="0" rtlCol="0">
            <a:spAutoFit/>
          </a:bodyPr>
          <a:lstStyle/>
          <a:p>
            <a:pPr marL="12700">
              <a:lnSpc>
                <a:spcPct val="100000"/>
              </a:lnSpc>
              <a:spcBef>
                <a:spcPts val="100"/>
              </a:spcBef>
            </a:pPr>
            <a:r>
              <a:rPr lang="en-US" sz="2000" b="0" i="0" u="none" strike="noStrike" dirty="0">
                <a:latin typeface="华文细黑" panose="02010600040101010101" pitchFamily="2" charset="-122"/>
                <a:ea typeface="华文细黑" panose="02010600040101010101" pitchFamily="2" charset="-122"/>
              </a:rPr>
              <a:t>Alfa Laval SE43</a:t>
            </a:r>
            <a:br>
              <a:rPr lang="en-US" sz="2000" b="0" i="0" u="none" strike="noStrike" dirty="0">
                <a:latin typeface="华文细黑" panose="02010600040101010101" pitchFamily="2" charset="-122"/>
                <a:ea typeface="华文细黑" panose="02010600040101010101" pitchFamily="2" charset="-122"/>
              </a:rPr>
            </a:br>
            <a:endParaRPr lang="en-US" sz="2000" b="0" i="0" u="none" strike="noStrike" dirty="0">
              <a:latin typeface="华文细黑" panose="02010600040101010101" pitchFamily="2" charset="-122"/>
              <a:ea typeface="华文细黑" panose="02010600040101010101" pitchFamily="2" charset="-122"/>
            </a:endParaRPr>
          </a:p>
        </p:txBody>
      </p:sp>
      <p:sp>
        <p:nvSpPr>
          <p:cNvPr id="3" name="object 3"/>
          <p:cNvSpPr txBox="1"/>
          <p:nvPr/>
        </p:nvSpPr>
        <p:spPr>
          <a:xfrm>
            <a:off x="707351" y="1905000"/>
            <a:ext cx="6062973" cy="335989"/>
          </a:xfrm>
          <a:prstGeom prst="rect">
            <a:avLst/>
          </a:prstGeom>
        </p:spPr>
        <p:txBody>
          <a:bodyPr vert="horz" wrap="square" lIns="0" tIns="12700" rIns="0" bIns="0" rtlCol="0">
            <a:spAutoFit/>
          </a:bodyPr>
          <a:lstStyle/>
          <a:p>
            <a:pPr marL="12700">
              <a:lnSpc>
                <a:spcPct val="100000"/>
              </a:lnSpc>
              <a:spcBef>
                <a:spcPts val="100"/>
              </a:spcBef>
            </a:pPr>
            <a:r>
              <a:rPr lang="en-US" sz="1050" b="0" i="0" u="none" strike="noStrike" dirty="0">
                <a:solidFill>
                  <a:srgbClr val="003F88"/>
                </a:solidFill>
                <a:latin typeface="华文细黑" panose="02010600040101010101" pitchFamily="2" charset="-122"/>
                <a:ea typeface="华文细黑" panose="02010600040101010101" pitchFamily="2" charset="-122"/>
                <a:cs typeface="Arial"/>
              </a:rPr>
              <a:t>Brazed plate heat exchanger for air conditioning and refrigeration</a:t>
            </a:r>
            <a:br>
              <a:rPr lang="en-US" sz="1050" b="0" i="0" u="none" strike="noStrike" dirty="0">
                <a:solidFill>
                  <a:srgbClr val="003F88"/>
                </a:solidFill>
                <a:latin typeface="华文细黑" panose="02010600040101010101" pitchFamily="2" charset="-122"/>
                <a:ea typeface="华文细黑" panose="02010600040101010101" pitchFamily="2" charset="-122"/>
                <a:cs typeface="Arial"/>
              </a:rPr>
            </a:br>
            <a:r>
              <a:rPr lang="ZH-CN" altLang="ZH-CN" sz="1050" b="0" i="0" u="none" strike="noStrike" dirty="0">
                <a:solidFill>
                  <a:srgbClr val="003F88"/>
                </a:solidFill>
                <a:latin typeface="华文细黑" panose="02010600040101010101" pitchFamily="2" charset="-122"/>
                <a:ea typeface="华文细黑" panose="02010600040101010101" pitchFamily="2" charset="-122"/>
                <a:cs typeface="Arial"/>
              </a:rPr>
              <a:t>空调和制冷用钎焊板式换热器</a:t>
            </a:r>
            <a:endParaRPr sz="2000" dirty="0">
              <a:latin typeface="华文细黑" panose="02010600040101010101" pitchFamily="2" charset="-122"/>
              <a:ea typeface="华文细黑" panose="02010600040101010101" pitchFamily="2" charset="-122"/>
              <a:cs typeface="Arial"/>
            </a:endParaRPr>
          </a:p>
        </p:txBody>
      </p:sp>
      <p:sp>
        <p:nvSpPr>
          <p:cNvPr id="4" name="object 4"/>
          <p:cNvSpPr/>
          <p:nvPr/>
        </p:nvSpPr>
        <p:spPr>
          <a:xfrm>
            <a:off x="720000" y="2278545"/>
            <a:ext cx="6300470" cy="0"/>
          </a:xfrm>
          <a:custGeom>
            <a:avLst/>
            <a:gdLst/>
            <a:ahLst/>
            <a:cxnLst/>
            <a:rect l="l" t="t" r="r" b="b"/>
            <a:pathLst>
              <a:path w="6300470">
                <a:moveTo>
                  <a:pt x="6300000" y="0"/>
                </a:moveTo>
                <a:lnTo>
                  <a:pt x="0" y="0"/>
                </a:lnTo>
              </a:path>
            </a:pathLst>
          </a:custGeom>
          <a:ln w="8890">
            <a:solidFill>
              <a:srgbClr val="003F88"/>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5" name="object 5"/>
          <p:cNvSpPr txBox="1"/>
          <p:nvPr/>
        </p:nvSpPr>
        <p:spPr>
          <a:xfrm>
            <a:off x="707300" y="2529174"/>
            <a:ext cx="3205075" cy="3097643"/>
          </a:xfrm>
          <a:prstGeom prst="rect">
            <a:avLst/>
          </a:prstGeom>
        </p:spPr>
        <p:txBody>
          <a:bodyPr vert="horz" wrap="square" lIns="0" tIns="47625" rIns="0" bIns="0" rtlCol="0">
            <a:spAutoFit/>
          </a:bodyPr>
          <a:lstStyle/>
          <a:p>
            <a:pPr marL="12700">
              <a:spcBef>
                <a:spcPts val="375"/>
              </a:spcBef>
            </a:pPr>
            <a:r>
              <a:rPr lang="en-US" sz="650" b="0" i="0" u="none" strike="noStrike" dirty="0">
                <a:solidFill>
                  <a:srgbClr val="003F88"/>
                </a:solidFill>
                <a:latin typeface="华文细黑" panose="02010600040101010101" pitchFamily="2" charset="-122"/>
                <a:ea typeface="华文细黑" panose="02010600040101010101" pitchFamily="2" charset="-122"/>
                <a:cs typeface="Arial"/>
              </a:rPr>
              <a:t>Introduction</a:t>
            </a:r>
            <a:br>
              <a:rPr lang="en-US" sz="650" b="0" i="0" u="none" strike="noStrike" dirty="0">
                <a:solidFill>
                  <a:srgbClr val="003F88"/>
                </a:solidFill>
                <a:latin typeface="华文细黑" panose="02010600040101010101" pitchFamily="2" charset="-122"/>
                <a:ea typeface="华文细黑" panose="02010600040101010101" pitchFamily="2" charset="-122"/>
                <a:cs typeface="Arial"/>
              </a:rPr>
            </a:br>
            <a:r>
              <a:rPr lang="ZH-CN" altLang="ZH-CN" sz="650" b="0" i="0" u="none" strike="noStrike" dirty="0">
                <a:solidFill>
                  <a:srgbClr val="003F88"/>
                </a:solidFill>
                <a:latin typeface="华文细黑" panose="02010600040101010101" pitchFamily="2" charset="-122"/>
                <a:ea typeface="华文细黑" panose="02010600040101010101" pitchFamily="2" charset="-122"/>
                <a:cs typeface="Arial"/>
              </a:rPr>
              <a:t>引言</a:t>
            </a:r>
            <a:endParaRPr sz="650" dirty="0">
              <a:latin typeface="华文细黑" panose="02010600040101010101" pitchFamily="2" charset="-122"/>
              <a:ea typeface="华文细黑" panose="02010600040101010101" pitchFamily="2" charset="-122"/>
              <a:cs typeface="Arial"/>
            </a:endParaRPr>
          </a:p>
          <a:p>
            <a:pPr marL="12700" marR="5080">
              <a:spcBef>
                <a:spcPts val="160"/>
              </a:spcBef>
            </a:pPr>
            <a:r>
              <a:rPr lang="en-US" sz="650" b="0" i="0" u="none" strike="noStrike" dirty="0">
                <a:latin typeface="华文细黑" panose="02010600040101010101" pitchFamily="2" charset="-122"/>
                <a:ea typeface="华文细黑" panose="02010600040101010101" pitchFamily="2" charset="-122"/>
                <a:cs typeface="Arial"/>
              </a:rPr>
              <a:t>Alfa Laval SE brazed plate heat exchangers provide efficient  heat transfer with a small footprint. They are specifically  designed to work as evaporators and condensers in  applications such as chillers and heat pumps.</a:t>
            </a:r>
            <a:br>
              <a:rPr lang="en-US" sz="650" b="0" i="0" u="none" strike="noStrike" dirty="0">
                <a:latin typeface="华文细黑" panose="02010600040101010101" pitchFamily="2" charset="-122"/>
                <a:ea typeface="华文细黑" panose="02010600040101010101" pitchFamily="2" charset="-122"/>
                <a:cs typeface="Arial"/>
              </a:rPr>
            </a:br>
            <a:r>
              <a:rPr lang="ZH-CN" altLang="ZH-CN" sz="650" b="0" i="0" u="none" strike="noStrike" dirty="0">
                <a:latin typeface="华文细黑" panose="02010600040101010101" pitchFamily="2" charset="-122"/>
                <a:ea typeface="华文细黑" panose="02010600040101010101" pitchFamily="2" charset="-122"/>
                <a:cs typeface="Arial"/>
              </a:rPr>
              <a:t>阿法拉伐SE钎焊板换热器</a:t>
            </a:r>
            <a:r>
              <a:rPr lang="zh-CN" altLang="en-US" sz="650" b="0" i="0" u="none" strike="noStrike" dirty="0">
                <a:latin typeface="华文细黑" panose="02010600040101010101" pitchFamily="2" charset="-122"/>
                <a:ea typeface="华文细黑" panose="02010600040101010101" pitchFamily="2" charset="-122"/>
                <a:cs typeface="Arial"/>
              </a:rPr>
              <a:t>具有</a:t>
            </a:r>
            <a:r>
              <a:rPr lang="ZH-CN" altLang="ZH-CN" sz="650" b="0" i="0" u="none" strike="noStrike" dirty="0">
                <a:latin typeface="华文细黑" panose="02010600040101010101" pitchFamily="2" charset="-122"/>
                <a:ea typeface="华文细黑" panose="02010600040101010101" pitchFamily="2" charset="-122"/>
                <a:cs typeface="Arial"/>
              </a:rPr>
              <a:t>占地面积小</a:t>
            </a:r>
            <a:r>
              <a:rPr lang="zh-CN" altLang="en-US" sz="650" b="0" i="0" u="none" strike="noStrike" dirty="0">
                <a:latin typeface="华文细黑" panose="02010600040101010101" pitchFamily="2" charset="-122"/>
                <a:ea typeface="华文细黑" panose="02010600040101010101" pitchFamily="2" charset="-122"/>
                <a:cs typeface="Arial"/>
              </a:rPr>
              <a:t>和</a:t>
            </a:r>
            <a:r>
              <a:rPr lang="ZH-CN" altLang="ZH-CN" sz="650" b="0" i="0" u="none" strike="noStrike" dirty="0">
                <a:latin typeface="华文细黑" panose="02010600040101010101" pitchFamily="2" charset="-122"/>
                <a:ea typeface="华文细黑" panose="02010600040101010101" pitchFamily="2" charset="-122"/>
                <a:cs typeface="Arial"/>
              </a:rPr>
              <a:t>有效的传热</a:t>
            </a:r>
            <a:r>
              <a:rPr lang="zh-CN" altLang="en-US" sz="650" b="0" i="0" u="none" strike="noStrike" dirty="0">
                <a:latin typeface="华文细黑" panose="02010600040101010101" pitchFamily="2" charset="-122"/>
                <a:ea typeface="华文细黑" panose="02010600040101010101" pitchFamily="2" charset="-122"/>
                <a:cs typeface="Arial"/>
              </a:rPr>
              <a:t>的特点</a:t>
            </a:r>
            <a:r>
              <a:rPr lang="ZH-CN" altLang="ZH-CN" sz="650" b="0" i="0" u="none" strike="noStrike" dirty="0">
                <a:latin typeface="华文细黑" panose="02010600040101010101" pitchFamily="2" charset="-122"/>
                <a:ea typeface="华文细黑" panose="02010600040101010101" pitchFamily="2" charset="-122"/>
                <a:cs typeface="Arial"/>
              </a:rPr>
              <a:t>。特殊的设计</a:t>
            </a:r>
            <a:r>
              <a:rPr lang="zh-CN" altLang="en-US" sz="650" b="0" i="0" u="none" strike="noStrike" dirty="0">
                <a:latin typeface="华文细黑" panose="02010600040101010101" pitchFamily="2" charset="-122"/>
                <a:ea typeface="华文细黑" panose="02010600040101010101" pitchFamily="2" charset="-122"/>
                <a:cs typeface="Arial"/>
              </a:rPr>
              <a:t>使其</a:t>
            </a:r>
            <a:r>
              <a:rPr lang="ZH-CN" altLang="ZH-CN" sz="650" b="0" i="0" u="none" strike="noStrike" dirty="0">
                <a:latin typeface="华文细黑" panose="02010600040101010101" pitchFamily="2" charset="-122"/>
                <a:ea typeface="华文细黑" panose="02010600040101010101" pitchFamily="2" charset="-122"/>
                <a:cs typeface="Arial"/>
              </a:rPr>
              <a:t>可在冷却器和热泵应用中作为蒸发器和冷凝器使用。</a:t>
            </a:r>
            <a:endParaRPr sz="650" dirty="0">
              <a:latin typeface="华文细黑" panose="02010600040101010101" pitchFamily="2" charset="-122"/>
              <a:ea typeface="华文细黑" panose="02010600040101010101" pitchFamily="2" charset="-122"/>
              <a:cs typeface="Arial"/>
            </a:endParaRPr>
          </a:p>
          <a:p>
            <a:pPr marL="12700" marR="73025">
              <a:spcBef>
                <a:spcPts val="850"/>
              </a:spcBef>
            </a:pPr>
            <a:r>
              <a:rPr lang="en-US" sz="650" b="0" i="0" u="none" strike="noStrike" dirty="0">
                <a:latin typeface="华文细黑" panose="02010600040101010101" pitchFamily="2" charset="-122"/>
                <a:ea typeface="华文细黑" panose="02010600040101010101" pitchFamily="2" charset="-122"/>
                <a:cs typeface="Arial"/>
              </a:rPr>
              <a:t>The Alfa Laval SE product line is thermally optimized for  propane. It offers design and technical features specifically  with safety in mind.</a:t>
            </a:r>
            <a:br>
              <a:rPr lang="en-US" sz="650" b="0" i="0" u="none" strike="noStrike" dirty="0">
                <a:latin typeface="华文细黑" panose="02010600040101010101" pitchFamily="2" charset="-122"/>
                <a:ea typeface="华文细黑" panose="02010600040101010101" pitchFamily="2" charset="-122"/>
                <a:cs typeface="Arial"/>
              </a:rPr>
            </a:br>
            <a:r>
              <a:rPr lang="zh-CN" altLang="en-US" sz="700" dirty="0">
                <a:latin typeface="华文细黑" panose="02010600040101010101" pitchFamily="2" charset="-122"/>
                <a:ea typeface="华文细黑" panose="02010600040101010101" pitchFamily="2" charset="-122"/>
                <a:cs typeface="Arial" panose="020B0604020202020204"/>
              </a:rPr>
              <a:t>经过</a:t>
            </a:r>
            <a:r>
              <a:rPr lang="en-US" altLang="en-US" sz="700" dirty="0" err="1">
                <a:latin typeface="华文细黑" panose="02010600040101010101" pitchFamily="2" charset="-122"/>
                <a:ea typeface="华文细黑" panose="02010600040101010101" pitchFamily="2" charset="-122"/>
                <a:cs typeface="Arial" panose="020B0604020202020204"/>
              </a:rPr>
              <a:t>热优化</a:t>
            </a:r>
            <a:r>
              <a:rPr lang="en-US" altLang="en-US" sz="700" dirty="0">
                <a:latin typeface="华文细黑" panose="02010600040101010101" pitchFamily="2" charset="-122"/>
                <a:ea typeface="华文细黑" panose="02010600040101010101" pitchFamily="2" charset="-122"/>
                <a:cs typeface="Arial" panose="020B0604020202020204"/>
              </a:rPr>
              <a:t>， Alfa Laval </a:t>
            </a:r>
            <a:r>
              <a:rPr lang="en-US" altLang="en-US" sz="700" dirty="0" err="1">
                <a:latin typeface="华文细黑" panose="02010600040101010101" pitchFamily="2" charset="-122"/>
                <a:ea typeface="华文细黑" panose="02010600040101010101" pitchFamily="2" charset="-122"/>
                <a:cs typeface="Arial" panose="020B0604020202020204"/>
              </a:rPr>
              <a:t>SE生产线适用于丙烷。设计和技术功能特别考虑了安全因素</a:t>
            </a:r>
            <a:r>
              <a:rPr lang="en-US" altLang="en-US" sz="700" dirty="0">
                <a:latin typeface="华文细黑" panose="02010600040101010101" pitchFamily="2" charset="-122"/>
                <a:ea typeface="华文细黑" panose="02010600040101010101" pitchFamily="2" charset="-122"/>
                <a:cs typeface="Arial" panose="020B0604020202020204"/>
              </a:rPr>
              <a:t>。</a:t>
            </a:r>
            <a:endParaRPr sz="650" dirty="0">
              <a:latin typeface="华文细黑" panose="02010600040101010101" pitchFamily="2" charset="-122"/>
              <a:ea typeface="华文细黑" panose="02010600040101010101" pitchFamily="2" charset="-122"/>
              <a:cs typeface="Arial"/>
            </a:endParaRPr>
          </a:p>
          <a:p>
            <a:pPr marL="12700" marR="2274570">
              <a:spcBef>
                <a:spcPts val="695"/>
              </a:spcBef>
            </a:pPr>
            <a:r>
              <a:rPr lang="en-US" sz="650" b="0" i="0" u="none" strike="noStrike" dirty="0">
                <a:solidFill>
                  <a:srgbClr val="003F88"/>
                </a:solidFill>
                <a:latin typeface="华文细黑" panose="02010600040101010101" pitchFamily="2" charset="-122"/>
                <a:ea typeface="华文细黑" panose="02010600040101010101" pitchFamily="2" charset="-122"/>
                <a:cs typeface="Arial"/>
              </a:rPr>
              <a:t>Applications  Benefits</a:t>
            </a:r>
            <a:br>
              <a:rPr lang="en-US" sz="650" b="0" i="0" u="none" strike="noStrike" dirty="0">
                <a:solidFill>
                  <a:srgbClr val="003F88"/>
                </a:solidFill>
                <a:latin typeface="华文细黑" panose="02010600040101010101" pitchFamily="2" charset="-122"/>
                <a:ea typeface="华文细黑" panose="02010600040101010101" pitchFamily="2" charset="-122"/>
                <a:cs typeface="Arial"/>
              </a:rPr>
            </a:br>
            <a:r>
              <a:rPr lang="ZH-CN" altLang="ZH-CN" sz="650" b="0" i="0" u="none" strike="noStrike" dirty="0">
                <a:solidFill>
                  <a:srgbClr val="003F88"/>
                </a:solidFill>
                <a:latin typeface="华文细黑" panose="02010600040101010101" pitchFamily="2" charset="-122"/>
                <a:ea typeface="华文细黑" panose="02010600040101010101" pitchFamily="2" charset="-122"/>
                <a:cs typeface="Arial"/>
              </a:rPr>
              <a:t>应用  </a:t>
            </a:r>
            <a:r>
              <a:rPr lang="en-US" altLang="zh-CN" sz="650" b="0" i="0" u="none" strike="noStrike" dirty="0">
                <a:solidFill>
                  <a:srgbClr val="003F88"/>
                </a:solidFill>
                <a:latin typeface="华文细黑" panose="02010600040101010101" pitchFamily="2" charset="-122"/>
                <a:ea typeface="华文细黑" panose="02010600040101010101" pitchFamily="2" charset="-122"/>
                <a:cs typeface="Arial"/>
              </a:rPr>
              <a:t>                </a:t>
            </a:r>
            <a:r>
              <a:rPr lang="ZH-CN" altLang="ZH-CN" sz="650" b="0" i="0" u="none" strike="noStrike" dirty="0">
                <a:solidFill>
                  <a:srgbClr val="003F88"/>
                </a:solidFill>
                <a:latin typeface="华文细黑" panose="02010600040101010101" pitchFamily="2" charset="-122"/>
                <a:ea typeface="华文细黑" panose="02010600040101010101" pitchFamily="2" charset="-122"/>
                <a:cs typeface="Arial"/>
              </a:rPr>
              <a:t>优</a:t>
            </a:r>
            <a:r>
              <a:rPr lang="zh-CN" altLang="en-US" sz="650" b="0" i="0" u="none" strike="noStrike" dirty="0">
                <a:solidFill>
                  <a:srgbClr val="003F88"/>
                </a:solidFill>
                <a:latin typeface="华文细黑" panose="02010600040101010101" pitchFamily="2" charset="-122"/>
                <a:ea typeface="华文细黑" panose="02010600040101010101" pitchFamily="2" charset="-122"/>
                <a:cs typeface="Arial"/>
              </a:rPr>
              <a:t>势</a:t>
            </a:r>
            <a:endParaRPr sz="650" dirty="0">
              <a:latin typeface="华文细黑" panose="02010600040101010101" pitchFamily="2" charset="-122"/>
              <a:ea typeface="华文细黑" panose="02010600040101010101" pitchFamily="2" charset="-122"/>
              <a:cs typeface="Arial"/>
            </a:endParaRPr>
          </a:p>
          <a:p>
            <a:pPr marL="174625" indent="-111125">
              <a:spcBef>
                <a:spcPts val="275"/>
              </a:spcBef>
              <a:buChar char="•"/>
              <a:tabLst>
                <a:tab pos="175260" algn="l"/>
              </a:tabLst>
            </a:pPr>
            <a:r>
              <a:rPr lang="en-US" sz="650" b="0" i="0" u="none" strike="noStrike" dirty="0">
                <a:latin typeface="华文细黑" panose="02010600040101010101" pitchFamily="2" charset="-122"/>
                <a:ea typeface="华文细黑" panose="02010600040101010101" pitchFamily="2" charset="-122"/>
                <a:cs typeface="Arial"/>
              </a:rPr>
              <a:t>Compact</a:t>
            </a:r>
            <a:br>
              <a:rPr lang="en-US" sz="650" b="0" i="0" u="none" strike="noStrike" dirty="0">
                <a:latin typeface="华文细黑" panose="02010600040101010101" pitchFamily="2" charset="-122"/>
                <a:ea typeface="华文细黑" panose="02010600040101010101" pitchFamily="2" charset="-122"/>
                <a:cs typeface="Arial"/>
              </a:rPr>
            </a:br>
            <a:r>
              <a:rPr lang="ZH-CN" altLang="ZH-CN" sz="650" b="0" i="0" u="none" strike="noStrike" dirty="0">
                <a:latin typeface="华文细黑" panose="02010600040101010101" pitchFamily="2" charset="-122"/>
                <a:ea typeface="华文细黑" panose="02010600040101010101" pitchFamily="2" charset="-122"/>
                <a:cs typeface="Arial"/>
              </a:rPr>
              <a:t>紧凑型设计</a:t>
            </a:r>
            <a:endParaRPr sz="650" dirty="0">
              <a:latin typeface="华文细黑" panose="02010600040101010101" pitchFamily="2" charset="-122"/>
              <a:ea typeface="华文细黑" panose="02010600040101010101" pitchFamily="2" charset="-122"/>
              <a:cs typeface="Arial"/>
            </a:endParaRPr>
          </a:p>
          <a:p>
            <a:pPr marL="174625" indent="-111125">
              <a:spcBef>
                <a:spcPts val="120"/>
              </a:spcBef>
              <a:buChar char="•"/>
              <a:tabLst>
                <a:tab pos="175260" algn="l"/>
              </a:tabLst>
            </a:pPr>
            <a:r>
              <a:rPr lang="en-US" sz="650" b="0" i="0" u="none" strike="noStrike" dirty="0">
                <a:latin typeface="华文细黑" panose="02010600040101010101" pitchFamily="2" charset="-122"/>
                <a:ea typeface="华文细黑" panose="02010600040101010101" pitchFamily="2" charset="-122"/>
                <a:cs typeface="Arial"/>
              </a:rPr>
              <a:t>Easy to install</a:t>
            </a:r>
            <a:br>
              <a:rPr lang="en-US" sz="650" b="0" i="0" u="none" strike="noStrike" dirty="0">
                <a:latin typeface="华文细黑" panose="02010600040101010101" pitchFamily="2" charset="-122"/>
                <a:ea typeface="华文细黑" panose="02010600040101010101" pitchFamily="2" charset="-122"/>
                <a:cs typeface="Arial"/>
              </a:rPr>
            </a:br>
            <a:r>
              <a:rPr lang="ZH-CN" altLang="ZH-CN" sz="650" b="0" i="0" u="none" strike="noStrike" dirty="0">
                <a:latin typeface="华文细黑" panose="02010600040101010101" pitchFamily="2" charset="-122"/>
                <a:ea typeface="华文细黑" panose="02010600040101010101" pitchFamily="2" charset="-122"/>
                <a:cs typeface="Arial"/>
              </a:rPr>
              <a:t>易于安装</a:t>
            </a:r>
            <a:endParaRPr sz="650" dirty="0">
              <a:latin typeface="华文细黑" panose="02010600040101010101" pitchFamily="2" charset="-122"/>
              <a:ea typeface="华文细黑" panose="02010600040101010101" pitchFamily="2" charset="-122"/>
              <a:cs typeface="Arial"/>
            </a:endParaRPr>
          </a:p>
          <a:p>
            <a:pPr marL="174625" indent="-111125">
              <a:spcBef>
                <a:spcPts val="120"/>
              </a:spcBef>
              <a:buChar char="•"/>
              <a:tabLst>
                <a:tab pos="175260" algn="l"/>
              </a:tabLst>
            </a:pPr>
            <a:r>
              <a:rPr lang="en-US" sz="650" b="0" i="0" u="none" strike="noStrike" dirty="0">
                <a:latin typeface="华文细黑" panose="02010600040101010101" pitchFamily="2" charset="-122"/>
                <a:ea typeface="华文细黑" panose="02010600040101010101" pitchFamily="2" charset="-122"/>
                <a:cs typeface="Arial"/>
              </a:rPr>
              <a:t>Self-cleaning</a:t>
            </a:r>
            <a:br>
              <a:rPr lang="en-US" sz="650" b="0" i="0" u="none" strike="noStrike" dirty="0">
                <a:latin typeface="华文细黑" panose="02010600040101010101" pitchFamily="2" charset="-122"/>
                <a:ea typeface="华文细黑" panose="02010600040101010101" pitchFamily="2" charset="-122"/>
                <a:cs typeface="Arial"/>
              </a:rPr>
            </a:br>
            <a:r>
              <a:rPr lang="ZH-CN" altLang="ZH-CN" sz="650" b="0" i="0" u="none" strike="noStrike" dirty="0">
                <a:latin typeface="华文细黑" panose="02010600040101010101" pitchFamily="2" charset="-122"/>
                <a:ea typeface="华文细黑" panose="02010600040101010101" pitchFamily="2" charset="-122"/>
                <a:cs typeface="Arial"/>
              </a:rPr>
              <a:t>自清洁</a:t>
            </a:r>
            <a:endParaRPr sz="650" dirty="0">
              <a:latin typeface="华文细黑" panose="02010600040101010101" pitchFamily="2" charset="-122"/>
              <a:ea typeface="华文细黑" panose="02010600040101010101" pitchFamily="2" charset="-122"/>
              <a:cs typeface="Arial"/>
            </a:endParaRPr>
          </a:p>
          <a:p>
            <a:pPr marL="174625" indent="-111125">
              <a:spcBef>
                <a:spcPts val="120"/>
              </a:spcBef>
              <a:buChar char="•"/>
              <a:tabLst>
                <a:tab pos="175260" algn="l"/>
              </a:tabLst>
            </a:pPr>
            <a:r>
              <a:rPr lang="en-US" sz="650" b="0" i="0" u="none" strike="noStrike" dirty="0">
                <a:latin typeface="华文细黑" panose="02010600040101010101" pitchFamily="2" charset="-122"/>
                <a:ea typeface="华文细黑" panose="02010600040101010101" pitchFamily="2" charset="-122"/>
                <a:cs typeface="Arial"/>
              </a:rPr>
              <a:t>Low level of service and maintenance is required</a:t>
            </a:r>
            <a:br>
              <a:rPr lang="en-US" sz="650" b="0" i="0" u="none" strike="noStrike" dirty="0">
                <a:latin typeface="华文细黑" panose="02010600040101010101" pitchFamily="2" charset="-122"/>
                <a:ea typeface="华文细黑" panose="02010600040101010101" pitchFamily="2" charset="-122"/>
                <a:cs typeface="Arial"/>
              </a:rPr>
            </a:br>
            <a:r>
              <a:rPr lang="ZH-CN" altLang="ZH-CN" sz="650" b="0" i="0" u="none" strike="noStrike" dirty="0">
                <a:latin typeface="华文细黑" panose="02010600040101010101" pitchFamily="2" charset="-122"/>
                <a:ea typeface="华文细黑" panose="02010600040101010101" pitchFamily="2" charset="-122"/>
                <a:cs typeface="Arial"/>
              </a:rPr>
              <a:t>降低服务和维护等级</a:t>
            </a:r>
            <a:endParaRPr sz="650" dirty="0">
              <a:latin typeface="华文细黑" panose="02010600040101010101" pitchFamily="2" charset="-122"/>
              <a:ea typeface="华文细黑" panose="02010600040101010101" pitchFamily="2" charset="-122"/>
              <a:cs typeface="Arial"/>
            </a:endParaRPr>
          </a:p>
          <a:p>
            <a:pPr marL="174625" indent="-111125">
              <a:spcBef>
                <a:spcPts val="120"/>
              </a:spcBef>
              <a:buChar char="•"/>
              <a:tabLst>
                <a:tab pos="175260" algn="l"/>
              </a:tabLst>
            </a:pPr>
            <a:r>
              <a:rPr lang="en-US" sz="650" b="0" i="0" u="none" strike="noStrike" dirty="0">
                <a:latin typeface="华文细黑" panose="02010600040101010101" pitchFamily="2" charset="-122"/>
                <a:ea typeface="华文细黑" panose="02010600040101010101" pitchFamily="2" charset="-122"/>
                <a:cs typeface="Arial"/>
              </a:rPr>
              <a:t>All units are pressure and leak tested</a:t>
            </a:r>
            <a:br>
              <a:rPr lang="en-US" sz="650" b="0" i="0" u="none" strike="noStrike" dirty="0">
                <a:latin typeface="华文细黑" panose="02010600040101010101" pitchFamily="2" charset="-122"/>
                <a:ea typeface="华文细黑" panose="02010600040101010101" pitchFamily="2" charset="-122"/>
                <a:cs typeface="Arial"/>
              </a:rPr>
            </a:br>
            <a:r>
              <a:rPr lang="ZH-CN" altLang="ZH-CN" sz="650" b="0" i="0" u="none" strike="noStrike" dirty="0">
                <a:latin typeface="华文细黑" panose="02010600040101010101" pitchFamily="2" charset="-122"/>
                <a:ea typeface="华文细黑" panose="02010600040101010101" pitchFamily="2" charset="-122"/>
                <a:cs typeface="Arial"/>
              </a:rPr>
              <a:t>所有部件都经过压力和泄漏测试</a:t>
            </a:r>
            <a:endParaRPr sz="650" dirty="0">
              <a:latin typeface="华文细黑" panose="02010600040101010101" pitchFamily="2" charset="-122"/>
              <a:ea typeface="华文细黑" panose="02010600040101010101" pitchFamily="2" charset="-122"/>
              <a:cs typeface="Arial"/>
            </a:endParaRPr>
          </a:p>
          <a:p>
            <a:pPr marL="174625" indent="-111125">
              <a:spcBef>
                <a:spcPts val="120"/>
              </a:spcBef>
              <a:buChar char="•"/>
              <a:tabLst>
                <a:tab pos="175260" algn="l"/>
              </a:tabLst>
            </a:pPr>
            <a:r>
              <a:rPr lang="en-US" sz="650" b="0" i="0" u="none" strike="noStrike" dirty="0">
                <a:latin typeface="华文细黑" panose="02010600040101010101" pitchFamily="2" charset="-122"/>
                <a:ea typeface="华文细黑" panose="02010600040101010101" pitchFamily="2" charset="-122"/>
                <a:cs typeface="Arial"/>
              </a:rPr>
              <a:t>Gasket free</a:t>
            </a:r>
            <a:br>
              <a:rPr lang="en-US" sz="650" b="0" i="0" u="none" strike="noStrike" dirty="0">
                <a:latin typeface="华文细黑" panose="02010600040101010101" pitchFamily="2" charset="-122"/>
                <a:ea typeface="华文细黑" panose="02010600040101010101" pitchFamily="2" charset="-122"/>
                <a:cs typeface="Arial"/>
              </a:rPr>
            </a:br>
            <a:r>
              <a:rPr lang="ZH-CN" altLang="ZH-CN" sz="650" b="0" i="0" u="none" strike="noStrike" dirty="0">
                <a:latin typeface="华文细黑" panose="02010600040101010101" pitchFamily="2" charset="-122"/>
                <a:ea typeface="华文细黑" panose="02010600040101010101" pitchFamily="2" charset="-122"/>
                <a:cs typeface="Arial"/>
              </a:rPr>
              <a:t>无垫</a:t>
            </a:r>
            <a:r>
              <a:rPr lang="zh-CN" altLang="en-US" sz="650" b="0" i="0" u="none" strike="noStrike" dirty="0">
                <a:highlight>
                  <a:srgbClr val="FFFF00"/>
                </a:highlight>
                <a:latin typeface="华文细黑" panose="02010600040101010101" pitchFamily="2" charset="-122"/>
                <a:ea typeface="华文细黑" panose="02010600040101010101" pitchFamily="2" charset="-122"/>
                <a:cs typeface="Arial"/>
              </a:rPr>
              <a:t>片</a:t>
            </a:r>
            <a:endParaRPr sz="650" dirty="0">
              <a:highlight>
                <a:srgbClr val="FFFF00"/>
              </a:highlight>
              <a:latin typeface="华文细黑" panose="02010600040101010101" pitchFamily="2" charset="-122"/>
              <a:ea typeface="华文细黑" panose="02010600040101010101" pitchFamily="2" charset="-122"/>
              <a:cs typeface="Times New Roman"/>
            </a:endParaRPr>
          </a:p>
          <a:p>
            <a:pPr marL="12700"/>
            <a:r>
              <a:rPr lang="en-US" sz="650" b="0" i="0" u="none" strike="noStrike" dirty="0">
                <a:solidFill>
                  <a:srgbClr val="003F88"/>
                </a:solidFill>
                <a:latin typeface="华文细黑" panose="02010600040101010101" pitchFamily="2" charset="-122"/>
                <a:ea typeface="华文细黑" panose="02010600040101010101" pitchFamily="2" charset="-122"/>
                <a:cs typeface="Arial"/>
              </a:rPr>
              <a:t>Branded Features</a:t>
            </a:r>
            <a:br>
              <a:rPr lang="en-US" sz="650" b="0" i="0" u="none" strike="noStrike" dirty="0">
                <a:solidFill>
                  <a:srgbClr val="003F88"/>
                </a:solidFill>
                <a:latin typeface="华文细黑" panose="02010600040101010101" pitchFamily="2" charset="-122"/>
                <a:ea typeface="华文细黑" panose="02010600040101010101" pitchFamily="2" charset="-122"/>
                <a:cs typeface="Arial"/>
              </a:rPr>
            </a:br>
            <a:r>
              <a:rPr lang="ZH-CN" altLang="ZH-CN" sz="650" b="0" i="0" u="none" strike="noStrike" dirty="0">
                <a:solidFill>
                  <a:srgbClr val="003F88"/>
                </a:solidFill>
                <a:latin typeface="华文细黑" panose="02010600040101010101" pitchFamily="2" charset="-122"/>
                <a:ea typeface="华文细黑" panose="02010600040101010101" pitchFamily="2" charset="-122"/>
                <a:cs typeface="Arial"/>
              </a:rPr>
              <a:t>品牌特性</a:t>
            </a:r>
            <a:endParaRPr sz="650" dirty="0">
              <a:latin typeface="华文细黑" panose="02010600040101010101" pitchFamily="2" charset="-122"/>
              <a:ea typeface="华文细黑" panose="02010600040101010101" pitchFamily="2" charset="-122"/>
              <a:cs typeface="Arial"/>
            </a:endParaRPr>
          </a:p>
        </p:txBody>
      </p:sp>
      <p:sp>
        <p:nvSpPr>
          <p:cNvPr id="6" name="object 6"/>
          <p:cNvSpPr/>
          <p:nvPr/>
        </p:nvSpPr>
        <p:spPr>
          <a:xfrm>
            <a:off x="720005" y="5781723"/>
            <a:ext cx="270510" cy="270510"/>
          </a:xfrm>
          <a:custGeom>
            <a:avLst/>
            <a:gdLst/>
            <a:ahLst/>
            <a:cxnLst/>
            <a:rect l="l" t="t" r="r" b="b"/>
            <a:pathLst>
              <a:path w="270509" h="270510">
                <a:moveTo>
                  <a:pt x="247261" y="0"/>
                </a:moveTo>
                <a:lnTo>
                  <a:pt x="23231" y="0"/>
                </a:lnTo>
                <a:lnTo>
                  <a:pt x="14210" y="1832"/>
                </a:lnTo>
                <a:lnTo>
                  <a:pt x="6823" y="6824"/>
                </a:lnTo>
                <a:lnTo>
                  <a:pt x="1832" y="14212"/>
                </a:lnTo>
                <a:lnTo>
                  <a:pt x="0" y="23237"/>
                </a:lnTo>
                <a:lnTo>
                  <a:pt x="0" y="247261"/>
                </a:lnTo>
                <a:lnTo>
                  <a:pt x="1832" y="256287"/>
                </a:lnTo>
                <a:lnTo>
                  <a:pt x="6823" y="263676"/>
                </a:lnTo>
                <a:lnTo>
                  <a:pt x="14210" y="268666"/>
                </a:lnTo>
                <a:lnTo>
                  <a:pt x="23231" y="270498"/>
                </a:lnTo>
                <a:lnTo>
                  <a:pt x="247261" y="270498"/>
                </a:lnTo>
                <a:lnTo>
                  <a:pt x="256286" y="268666"/>
                </a:lnTo>
                <a:lnTo>
                  <a:pt x="263674" y="263676"/>
                </a:lnTo>
                <a:lnTo>
                  <a:pt x="268665" y="256287"/>
                </a:lnTo>
                <a:lnTo>
                  <a:pt x="270498" y="247261"/>
                </a:lnTo>
                <a:lnTo>
                  <a:pt x="270498" y="23237"/>
                </a:lnTo>
                <a:lnTo>
                  <a:pt x="268665" y="14212"/>
                </a:lnTo>
                <a:lnTo>
                  <a:pt x="263674" y="6824"/>
                </a:lnTo>
                <a:lnTo>
                  <a:pt x="256286" y="1832"/>
                </a:lnTo>
                <a:lnTo>
                  <a:pt x="247261" y="0"/>
                </a:lnTo>
                <a:close/>
              </a:path>
            </a:pathLst>
          </a:custGeom>
          <a:solidFill>
            <a:srgbClr val="284B8C"/>
          </a:solidFill>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7" name="object 7"/>
          <p:cNvSpPr/>
          <p:nvPr/>
        </p:nvSpPr>
        <p:spPr>
          <a:xfrm>
            <a:off x="894574" y="5886810"/>
            <a:ext cx="68902" cy="68902"/>
          </a:xfrm>
          <a:prstGeom prst="rect">
            <a:avLst/>
          </a:prstGeom>
          <a:blipFill>
            <a:blip r:embed="rId2" cstate="print"/>
            <a:stretch>
              <a:fillRect/>
            </a:stretch>
          </a:blipFill>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8" name="object 8"/>
          <p:cNvSpPr/>
          <p:nvPr/>
        </p:nvSpPr>
        <p:spPr>
          <a:xfrm>
            <a:off x="747002" y="5976339"/>
            <a:ext cx="204930" cy="63965"/>
          </a:xfrm>
          <a:prstGeom prst="rect">
            <a:avLst/>
          </a:prstGeom>
          <a:blipFill>
            <a:blip r:embed="rId3" cstate="print"/>
            <a:stretch>
              <a:fillRect/>
            </a:stretch>
          </a:blipFill>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9" name="object 9"/>
          <p:cNvSpPr/>
          <p:nvPr/>
        </p:nvSpPr>
        <p:spPr>
          <a:xfrm>
            <a:off x="767510" y="5904034"/>
            <a:ext cx="34925" cy="34925"/>
          </a:xfrm>
          <a:custGeom>
            <a:avLst/>
            <a:gdLst/>
            <a:ahLst/>
            <a:cxnLst/>
            <a:rect l="l" t="t" r="r" b="b"/>
            <a:pathLst>
              <a:path w="34925" h="34925">
                <a:moveTo>
                  <a:pt x="26739" y="0"/>
                </a:moveTo>
                <a:lnTo>
                  <a:pt x="7714" y="0"/>
                </a:lnTo>
                <a:lnTo>
                  <a:pt x="0" y="7715"/>
                </a:lnTo>
                <a:lnTo>
                  <a:pt x="0" y="26739"/>
                </a:lnTo>
                <a:lnTo>
                  <a:pt x="7714" y="34449"/>
                </a:lnTo>
                <a:lnTo>
                  <a:pt x="26739" y="34449"/>
                </a:lnTo>
                <a:lnTo>
                  <a:pt x="34453" y="26739"/>
                </a:lnTo>
                <a:lnTo>
                  <a:pt x="34453" y="7715"/>
                </a:lnTo>
                <a:lnTo>
                  <a:pt x="26739" y="0"/>
                </a:lnTo>
                <a:close/>
              </a:path>
            </a:pathLst>
          </a:custGeom>
          <a:solidFill>
            <a:srgbClr val="FFFFFF"/>
          </a:solidFill>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10" name="object 10"/>
          <p:cNvSpPr/>
          <p:nvPr/>
        </p:nvSpPr>
        <p:spPr>
          <a:xfrm>
            <a:off x="821936" y="5895422"/>
            <a:ext cx="52069" cy="52069"/>
          </a:xfrm>
          <a:custGeom>
            <a:avLst/>
            <a:gdLst/>
            <a:ahLst/>
            <a:cxnLst/>
            <a:rect l="l" t="t" r="r" b="b"/>
            <a:pathLst>
              <a:path w="52069" h="52070">
                <a:moveTo>
                  <a:pt x="25830" y="0"/>
                </a:moveTo>
                <a:lnTo>
                  <a:pt x="15778" y="2030"/>
                </a:lnTo>
                <a:lnTo>
                  <a:pt x="7567" y="7568"/>
                </a:lnTo>
                <a:lnTo>
                  <a:pt x="2030" y="15782"/>
                </a:lnTo>
                <a:lnTo>
                  <a:pt x="0" y="25841"/>
                </a:lnTo>
                <a:lnTo>
                  <a:pt x="2030" y="35894"/>
                </a:lnTo>
                <a:lnTo>
                  <a:pt x="7567" y="44105"/>
                </a:lnTo>
                <a:lnTo>
                  <a:pt x="15778" y="49642"/>
                </a:lnTo>
                <a:lnTo>
                  <a:pt x="25830" y="51673"/>
                </a:lnTo>
                <a:lnTo>
                  <a:pt x="35893" y="49642"/>
                </a:lnTo>
                <a:lnTo>
                  <a:pt x="44108" y="44105"/>
                </a:lnTo>
                <a:lnTo>
                  <a:pt x="49647" y="35894"/>
                </a:lnTo>
                <a:lnTo>
                  <a:pt x="51677" y="25841"/>
                </a:lnTo>
                <a:lnTo>
                  <a:pt x="49647" y="15782"/>
                </a:lnTo>
                <a:lnTo>
                  <a:pt x="44108" y="7568"/>
                </a:lnTo>
                <a:lnTo>
                  <a:pt x="35893" y="2030"/>
                </a:lnTo>
                <a:lnTo>
                  <a:pt x="25830" y="0"/>
                </a:lnTo>
                <a:close/>
              </a:path>
            </a:pathLst>
          </a:custGeom>
          <a:solidFill>
            <a:srgbClr val="FFFFFF"/>
          </a:solidFill>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11" name="object 11"/>
          <p:cNvSpPr/>
          <p:nvPr/>
        </p:nvSpPr>
        <p:spPr>
          <a:xfrm>
            <a:off x="734515" y="5799478"/>
            <a:ext cx="236219" cy="64864"/>
          </a:xfrm>
          <a:prstGeom prst="rect">
            <a:avLst/>
          </a:prstGeom>
          <a:blipFill>
            <a:blip r:embed="rId4" cstate="print"/>
            <a:stretch>
              <a:fillRect/>
            </a:stretch>
          </a:blipFill>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12" name="object 12"/>
          <p:cNvSpPr txBox="1"/>
          <p:nvPr/>
        </p:nvSpPr>
        <p:spPr>
          <a:xfrm>
            <a:off x="1064300" y="5854275"/>
            <a:ext cx="638290" cy="197490"/>
          </a:xfrm>
          <a:prstGeom prst="rect">
            <a:avLst/>
          </a:prstGeom>
        </p:spPr>
        <p:txBody>
          <a:bodyPr vert="horz" wrap="square" lIns="0" tIns="12700" rIns="0" bIns="0" rtlCol="0">
            <a:spAutoFit/>
          </a:bodyPr>
          <a:lstStyle/>
          <a:p>
            <a:pPr marL="12700">
              <a:lnSpc>
                <a:spcPct val="100000"/>
              </a:lnSpc>
              <a:spcBef>
                <a:spcPts val="100"/>
              </a:spcBef>
            </a:pPr>
            <a:r>
              <a:rPr lang="en-US" sz="600" b="0" i="0" u="none" strike="noStrike">
                <a:latin typeface="华文细黑" panose="02010600040101010101" pitchFamily="2" charset="-122"/>
                <a:ea typeface="华文细黑" panose="02010600040101010101" pitchFamily="2" charset="-122"/>
                <a:cs typeface="Arial"/>
              </a:rPr>
              <a:t>DynaStatic™</a:t>
            </a:r>
            <a:br>
              <a:rPr lang="en-US" sz="600" b="0" i="0" u="none" strike="noStrike">
                <a:latin typeface="华文细黑" panose="02010600040101010101" pitchFamily="2" charset="-122"/>
                <a:ea typeface="华文细黑" panose="02010600040101010101" pitchFamily="2" charset="-122"/>
                <a:cs typeface="Arial"/>
              </a:rPr>
            </a:br>
            <a:endParaRPr sz="600" dirty="0">
              <a:latin typeface="华文细黑" panose="02010600040101010101" pitchFamily="2" charset="-122"/>
              <a:ea typeface="华文细黑" panose="02010600040101010101" pitchFamily="2" charset="-122"/>
              <a:cs typeface="Arial"/>
            </a:endParaRPr>
          </a:p>
        </p:txBody>
      </p:sp>
      <p:sp>
        <p:nvSpPr>
          <p:cNvPr id="13" name="object 13"/>
          <p:cNvSpPr txBox="1"/>
          <p:nvPr/>
        </p:nvSpPr>
        <p:spPr>
          <a:xfrm>
            <a:off x="1799296" y="5818113"/>
            <a:ext cx="1790100" cy="197490"/>
          </a:xfrm>
          <a:prstGeom prst="rect">
            <a:avLst/>
          </a:prstGeom>
        </p:spPr>
        <p:txBody>
          <a:bodyPr vert="horz" wrap="square" lIns="0" tIns="12700" rIns="0" bIns="0" rtlCol="0">
            <a:spAutoFit/>
          </a:bodyPr>
          <a:lstStyle/>
          <a:p>
            <a:pPr marL="12700">
              <a:lnSpc>
                <a:spcPct val="100000"/>
              </a:lnSpc>
              <a:spcBef>
                <a:spcPts val="100"/>
              </a:spcBef>
            </a:pPr>
            <a:r>
              <a:rPr lang="en-US" sz="600" b="0" i="0" u="none" strike="noStrike" dirty="0">
                <a:latin typeface="华文细黑" panose="02010600040101010101" pitchFamily="2" charset="-122"/>
                <a:ea typeface="华文细黑" panose="02010600040101010101" pitchFamily="2" charset="-122"/>
                <a:cs typeface="Arial"/>
              </a:rPr>
              <a:t>Flexible refrigerant distribution</a:t>
            </a:r>
            <a:br>
              <a:rPr lang="en-US" sz="600" b="0" i="0" u="none" strike="noStrike" dirty="0">
                <a:latin typeface="华文细黑" panose="02010600040101010101" pitchFamily="2" charset="-122"/>
                <a:ea typeface="华文细黑" panose="02010600040101010101" pitchFamily="2" charset="-122"/>
                <a:cs typeface="Arial"/>
              </a:rPr>
            </a:br>
            <a:r>
              <a:rPr lang="ZH-CN" altLang="ZH-CN" sz="600" b="0" i="0" u="none" strike="noStrike" dirty="0">
                <a:latin typeface="华文细黑" panose="02010600040101010101" pitchFamily="2" charset="-122"/>
                <a:ea typeface="华文细黑" panose="02010600040101010101" pitchFamily="2" charset="-122"/>
                <a:cs typeface="Arial"/>
              </a:rPr>
              <a:t>柔性制冷剂分配</a:t>
            </a:r>
            <a:endParaRPr sz="600" dirty="0">
              <a:latin typeface="华文细黑" panose="02010600040101010101" pitchFamily="2" charset="-122"/>
              <a:ea typeface="华文细黑" panose="02010600040101010101" pitchFamily="2" charset="-122"/>
              <a:cs typeface="Arial"/>
            </a:endParaRPr>
          </a:p>
        </p:txBody>
      </p:sp>
      <p:sp>
        <p:nvSpPr>
          <p:cNvPr id="14" name="object 14"/>
          <p:cNvSpPr/>
          <p:nvPr/>
        </p:nvSpPr>
        <p:spPr>
          <a:xfrm>
            <a:off x="720000" y="6089453"/>
            <a:ext cx="358775" cy="0"/>
          </a:xfrm>
          <a:custGeom>
            <a:avLst/>
            <a:gdLst/>
            <a:ahLst/>
            <a:cxnLst/>
            <a:rect l="l" t="t" r="r" b="b"/>
            <a:pathLst>
              <a:path w="358775">
                <a:moveTo>
                  <a:pt x="358270"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15" name="object 15"/>
          <p:cNvSpPr/>
          <p:nvPr/>
        </p:nvSpPr>
        <p:spPr>
          <a:xfrm>
            <a:off x="1075730" y="6089453"/>
            <a:ext cx="757555" cy="0"/>
          </a:xfrm>
          <a:custGeom>
            <a:avLst/>
            <a:gdLst/>
            <a:ahLst/>
            <a:cxnLst/>
            <a:rect l="l" t="t" r="r" b="b"/>
            <a:pathLst>
              <a:path w="757555">
                <a:moveTo>
                  <a:pt x="757339"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16" name="object 16"/>
          <p:cNvSpPr/>
          <p:nvPr/>
        </p:nvSpPr>
        <p:spPr>
          <a:xfrm>
            <a:off x="1830530" y="6089453"/>
            <a:ext cx="1950085" cy="0"/>
          </a:xfrm>
          <a:custGeom>
            <a:avLst/>
            <a:gdLst/>
            <a:ahLst/>
            <a:cxnLst/>
            <a:rect l="l" t="t" r="r" b="b"/>
            <a:pathLst>
              <a:path w="1950085">
                <a:moveTo>
                  <a:pt x="194947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7" name="object 17"/>
          <p:cNvSpPr/>
          <p:nvPr/>
        </p:nvSpPr>
        <p:spPr>
          <a:xfrm>
            <a:off x="720000" y="6211973"/>
            <a:ext cx="270508" cy="270508"/>
          </a:xfrm>
          <a:prstGeom prst="rect">
            <a:avLst/>
          </a:prstGeom>
          <a:blipFill>
            <a:blip r:embed="rId5" cstate="print"/>
            <a:stretch>
              <a:fillRect/>
            </a:stretch>
          </a:blipFill>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18" name="object 18"/>
          <p:cNvSpPr txBox="1"/>
          <p:nvPr/>
        </p:nvSpPr>
        <p:spPr>
          <a:xfrm>
            <a:off x="1064300" y="6284530"/>
            <a:ext cx="481330" cy="197490"/>
          </a:xfrm>
          <a:prstGeom prst="rect">
            <a:avLst/>
          </a:prstGeom>
        </p:spPr>
        <p:txBody>
          <a:bodyPr vert="horz" wrap="square" lIns="0" tIns="12700" rIns="0" bIns="0" rtlCol="0">
            <a:spAutoFit/>
          </a:bodyPr>
          <a:lstStyle/>
          <a:p>
            <a:pPr marL="12700">
              <a:lnSpc>
                <a:spcPct val="100000"/>
              </a:lnSpc>
              <a:spcBef>
                <a:spcPts val="100"/>
              </a:spcBef>
            </a:pPr>
            <a:r>
              <a:rPr lang="en-US" sz="600" b="0" i="0" u="none" strike="noStrike">
                <a:latin typeface="华文细黑" panose="02010600040101010101" pitchFamily="2" charset="-122"/>
                <a:ea typeface="华文细黑" panose="02010600040101010101" pitchFamily="2" charset="-122"/>
                <a:cs typeface="Arial"/>
              </a:rPr>
              <a:t>FlexFlow™</a:t>
            </a:r>
            <a:br>
              <a:rPr lang="en-US" sz="600" b="0" i="0" u="none" strike="noStrike">
                <a:latin typeface="华文细黑" panose="02010600040101010101" pitchFamily="2" charset="-122"/>
                <a:ea typeface="华文细黑" panose="02010600040101010101" pitchFamily="2" charset="-122"/>
                <a:cs typeface="Arial"/>
              </a:rPr>
            </a:br>
            <a:endParaRPr sz="600">
              <a:latin typeface="华文细黑" panose="02010600040101010101" pitchFamily="2" charset="-122"/>
              <a:ea typeface="华文细黑" panose="02010600040101010101" pitchFamily="2" charset="-122"/>
              <a:cs typeface="Arial"/>
            </a:endParaRPr>
          </a:p>
        </p:txBody>
      </p:sp>
      <p:sp>
        <p:nvSpPr>
          <p:cNvPr id="19" name="object 19"/>
          <p:cNvSpPr txBox="1"/>
          <p:nvPr/>
        </p:nvSpPr>
        <p:spPr>
          <a:xfrm>
            <a:off x="1799295" y="6248367"/>
            <a:ext cx="1790101" cy="197490"/>
          </a:xfrm>
          <a:prstGeom prst="rect">
            <a:avLst/>
          </a:prstGeom>
        </p:spPr>
        <p:txBody>
          <a:bodyPr vert="horz" wrap="square" lIns="0" tIns="12700" rIns="0" bIns="0" rtlCol="0">
            <a:spAutoFit/>
          </a:bodyPr>
          <a:lstStyle/>
          <a:p>
            <a:pPr marL="12700">
              <a:lnSpc>
                <a:spcPct val="100000"/>
              </a:lnSpc>
              <a:spcBef>
                <a:spcPts val="100"/>
              </a:spcBef>
            </a:pPr>
            <a:r>
              <a:rPr lang="en-US" sz="600" b="0" i="0" u="none" strike="noStrike">
                <a:latin typeface="华文细黑" panose="02010600040101010101" pitchFamily="2" charset="-122"/>
                <a:ea typeface="华文细黑" panose="02010600040101010101" pitchFamily="2" charset="-122"/>
                <a:cs typeface="Arial"/>
              </a:rPr>
              <a:t>Superior thermal performance</a:t>
            </a:r>
            <a:br>
              <a:rPr lang="en-US" sz="600" b="0" i="0" u="none" strike="noStrike">
                <a:latin typeface="华文细黑" panose="02010600040101010101" pitchFamily="2" charset="-122"/>
                <a:ea typeface="华文细黑" panose="02010600040101010101" pitchFamily="2" charset="-122"/>
                <a:cs typeface="Arial"/>
              </a:rPr>
            </a:br>
            <a:r>
              <a:rPr lang="ZH-CN" altLang="ZH-CN" sz="600" b="0" i="0" u="none" strike="noStrike">
                <a:latin typeface="华文细黑" panose="02010600040101010101" pitchFamily="2" charset="-122"/>
                <a:ea typeface="华文细黑" panose="02010600040101010101" pitchFamily="2" charset="-122"/>
                <a:cs typeface="Arial"/>
              </a:rPr>
              <a:t>优越的热性能</a:t>
            </a:r>
            <a:endParaRPr sz="600" dirty="0">
              <a:latin typeface="华文细黑" panose="02010600040101010101" pitchFamily="2" charset="-122"/>
              <a:ea typeface="华文细黑" panose="02010600040101010101" pitchFamily="2" charset="-122"/>
              <a:cs typeface="Arial"/>
            </a:endParaRPr>
          </a:p>
        </p:txBody>
      </p:sp>
      <p:sp>
        <p:nvSpPr>
          <p:cNvPr id="20" name="object 20"/>
          <p:cNvSpPr/>
          <p:nvPr/>
        </p:nvSpPr>
        <p:spPr>
          <a:xfrm>
            <a:off x="720000" y="6519709"/>
            <a:ext cx="358775" cy="0"/>
          </a:xfrm>
          <a:custGeom>
            <a:avLst/>
            <a:gdLst/>
            <a:ahLst/>
            <a:cxnLst/>
            <a:rect l="l" t="t" r="r" b="b"/>
            <a:pathLst>
              <a:path w="358775">
                <a:moveTo>
                  <a:pt x="358270"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21" name="object 21"/>
          <p:cNvSpPr/>
          <p:nvPr/>
        </p:nvSpPr>
        <p:spPr>
          <a:xfrm>
            <a:off x="1075730" y="6519709"/>
            <a:ext cx="757555" cy="0"/>
          </a:xfrm>
          <a:custGeom>
            <a:avLst/>
            <a:gdLst/>
            <a:ahLst/>
            <a:cxnLst/>
            <a:rect l="l" t="t" r="r" b="b"/>
            <a:pathLst>
              <a:path w="757555">
                <a:moveTo>
                  <a:pt x="757339"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22" name="object 22"/>
          <p:cNvSpPr/>
          <p:nvPr/>
        </p:nvSpPr>
        <p:spPr>
          <a:xfrm>
            <a:off x="1830530" y="6519709"/>
            <a:ext cx="1950085" cy="0"/>
          </a:xfrm>
          <a:custGeom>
            <a:avLst/>
            <a:gdLst/>
            <a:ahLst/>
            <a:cxnLst/>
            <a:rect l="l" t="t" r="r" b="b"/>
            <a:pathLst>
              <a:path w="1950085">
                <a:moveTo>
                  <a:pt x="194947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23" name="object 23"/>
          <p:cNvSpPr/>
          <p:nvPr/>
        </p:nvSpPr>
        <p:spPr>
          <a:xfrm>
            <a:off x="720005" y="6642232"/>
            <a:ext cx="270510" cy="270510"/>
          </a:xfrm>
          <a:custGeom>
            <a:avLst/>
            <a:gdLst/>
            <a:ahLst/>
            <a:cxnLst/>
            <a:rect l="l" t="t" r="r" b="b"/>
            <a:pathLst>
              <a:path w="270509" h="270509">
                <a:moveTo>
                  <a:pt x="247261" y="0"/>
                </a:moveTo>
                <a:lnTo>
                  <a:pt x="23231" y="0"/>
                </a:lnTo>
                <a:lnTo>
                  <a:pt x="14210" y="1832"/>
                </a:lnTo>
                <a:lnTo>
                  <a:pt x="6823" y="6824"/>
                </a:lnTo>
                <a:lnTo>
                  <a:pt x="1832" y="14212"/>
                </a:lnTo>
                <a:lnTo>
                  <a:pt x="0" y="23237"/>
                </a:lnTo>
                <a:lnTo>
                  <a:pt x="0" y="247261"/>
                </a:lnTo>
                <a:lnTo>
                  <a:pt x="1832" y="256287"/>
                </a:lnTo>
                <a:lnTo>
                  <a:pt x="6823" y="263676"/>
                </a:lnTo>
                <a:lnTo>
                  <a:pt x="14210" y="268666"/>
                </a:lnTo>
                <a:lnTo>
                  <a:pt x="23231" y="270498"/>
                </a:lnTo>
                <a:lnTo>
                  <a:pt x="247261" y="270498"/>
                </a:lnTo>
                <a:lnTo>
                  <a:pt x="256286" y="268666"/>
                </a:lnTo>
                <a:lnTo>
                  <a:pt x="263674" y="263676"/>
                </a:lnTo>
                <a:lnTo>
                  <a:pt x="268665" y="256287"/>
                </a:lnTo>
                <a:lnTo>
                  <a:pt x="270498" y="247261"/>
                </a:lnTo>
                <a:lnTo>
                  <a:pt x="270498" y="23237"/>
                </a:lnTo>
                <a:lnTo>
                  <a:pt x="268665" y="14212"/>
                </a:lnTo>
                <a:lnTo>
                  <a:pt x="263674" y="6824"/>
                </a:lnTo>
                <a:lnTo>
                  <a:pt x="256286" y="1832"/>
                </a:lnTo>
                <a:lnTo>
                  <a:pt x="247261" y="0"/>
                </a:lnTo>
                <a:close/>
              </a:path>
            </a:pathLst>
          </a:custGeom>
          <a:solidFill>
            <a:srgbClr val="284B8C"/>
          </a:solidFill>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24" name="object 24"/>
          <p:cNvSpPr/>
          <p:nvPr/>
        </p:nvSpPr>
        <p:spPr>
          <a:xfrm>
            <a:off x="730125" y="6657928"/>
            <a:ext cx="232310" cy="240326"/>
          </a:xfrm>
          <a:prstGeom prst="rect">
            <a:avLst/>
          </a:prstGeom>
          <a:blipFill>
            <a:blip r:embed="rId6" cstate="print"/>
            <a:stretch>
              <a:fillRect/>
            </a:stretch>
          </a:blipFill>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25" name="object 25"/>
          <p:cNvSpPr txBox="1"/>
          <p:nvPr/>
        </p:nvSpPr>
        <p:spPr>
          <a:xfrm>
            <a:off x="1064300" y="6714785"/>
            <a:ext cx="424180" cy="197490"/>
          </a:xfrm>
          <a:prstGeom prst="rect">
            <a:avLst/>
          </a:prstGeom>
        </p:spPr>
        <p:txBody>
          <a:bodyPr vert="horz" wrap="square" lIns="0" tIns="12700" rIns="0" bIns="0" rtlCol="0">
            <a:spAutoFit/>
          </a:bodyPr>
          <a:lstStyle/>
          <a:p>
            <a:pPr marL="12700">
              <a:lnSpc>
                <a:spcPct val="100000"/>
              </a:lnSpc>
              <a:spcBef>
                <a:spcPts val="100"/>
              </a:spcBef>
            </a:pPr>
            <a:r>
              <a:rPr lang="en-US" sz="600" b="0" i="0" u="none" strike="noStrike">
                <a:latin typeface="华文细黑" panose="02010600040101010101" pitchFamily="2" charset="-122"/>
                <a:ea typeface="华文细黑" panose="02010600040101010101" pitchFamily="2" charset="-122"/>
                <a:cs typeface="Arial"/>
              </a:rPr>
              <a:t>IceSafe</a:t>
            </a:r>
            <a:br>
              <a:rPr lang="en-US" sz="600" b="0" i="0" u="none" strike="noStrike">
                <a:latin typeface="华文细黑" panose="02010600040101010101" pitchFamily="2" charset="-122"/>
                <a:ea typeface="华文细黑" panose="02010600040101010101" pitchFamily="2" charset="-122"/>
                <a:cs typeface="Arial"/>
              </a:rPr>
            </a:br>
            <a:endParaRPr sz="600" dirty="0">
              <a:latin typeface="华文细黑" panose="02010600040101010101" pitchFamily="2" charset="-122"/>
              <a:ea typeface="华文细黑" panose="02010600040101010101" pitchFamily="2" charset="-122"/>
              <a:cs typeface="Arial"/>
            </a:endParaRPr>
          </a:p>
        </p:txBody>
      </p:sp>
      <p:sp>
        <p:nvSpPr>
          <p:cNvPr id="26" name="object 26"/>
          <p:cNvSpPr txBox="1"/>
          <p:nvPr/>
        </p:nvSpPr>
        <p:spPr>
          <a:xfrm>
            <a:off x="1799296" y="6678623"/>
            <a:ext cx="1384300" cy="197490"/>
          </a:xfrm>
          <a:prstGeom prst="rect">
            <a:avLst/>
          </a:prstGeom>
        </p:spPr>
        <p:txBody>
          <a:bodyPr vert="horz" wrap="square" lIns="0" tIns="12700" rIns="0" bIns="0" rtlCol="0">
            <a:spAutoFit/>
          </a:bodyPr>
          <a:lstStyle/>
          <a:p>
            <a:pPr marL="12700">
              <a:lnSpc>
                <a:spcPct val="100000"/>
              </a:lnSpc>
              <a:spcBef>
                <a:spcPts val="100"/>
              </a:spcBef>
            </a:pPr>
            <a:r>
              <a:rPr lang="en-US" sz="600" b="0" i="0" u="none" strike="noStrike">
                <a:latin typeface="华文细黑" panose="02010600040101010101" pitchFamily="2" charset="-122"/>
                <a:ea typeface="华文细黑" panose="02010600040101010101" pitchFamily="2" charset="-122"/>
                <a:cs typeface="Arial"/>
              </a:rPr>
              <a:t>Controlled, non-destructive freezing</a:t>
            </a:r>
            <a:br>
              <a:rPr lang="en-US" sz="600" b="0" i="0" u="none" strike="noStrike">
                <a:latin typeface="华文细黑" panose="02010600040101010101" pitchFamily="2" charset="-122"/>
                <a:ea typeface="华文细黑" panose="02010600040101010101" pitchFamily="2" charset="-122"/>
                <a:cs typeface="Arial"/>
              </a:rPr>
            </a:br>
            <a:r>
              <a:rPr lang="ZH-CN" altLang="ZH-CN" sz="600" b="0" i="0" u="none" strike="noStrike">
                <a:latin typeface="华文细黑" panose="02010600040101010101" pitchFamily="2" charset="-122"/>
                <a:ea typeface="华文细黑" panose="02010600040101010101" pitchFamily="2" charset="-122"/>
                <a:cs typeface="Arial"/>
              </a:rPr>
              <a:t>受控、非破坏性冷冻</a:t>
            </a:r>
            <a:endParaRPr sz="600">
              <a:latin typeface="华文细黑" panose="02010600040101010101" pitchFamily="2" charset="-122"/>
              <a:ea typeface="华文细黑" panose="02010600040101010101" pitchFamily="2" charset="-122"/>
              <a:cs typeface="Arial"/>
            </a:endParaRPr>
          </a:p>
        </p:txBody>
      </p:sp>
      <p:sp>
        <p:nvSpPr>
          <p:cNvPr id="27" name="object 27"/>
          <p:cNvSpPr/>
          <p:nvPr/>
        </p:nvSpPr>
        <p:spPr>
          <a:xfrm>
            <a:off x="720000" y="6949963"/>
            <a:ext cx="358775" cy="0"/>
          </a:xfrm>
          <a:custGeom>
            <a:avLst/>
            <a:gdLst/>
            <a:ahLst/>
            <a:cxnLst/>
            <a:rect l="l" t="t" r="r" b="b"/>
            <a:pathLst>
              <a:path w="358775">
                <a:moveTo>
                  <a:pt x="358270"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28" name="object 28"/>
          <p:cNvSpPr/>
          <p:nvPr/>
        </p:nvSpPr>
        <p:spPr>
          <a:xfrm>
            <a:off x="1075730" y="6949963"/>
            <a:ext cx="757555" cy="0"/>
          </a:xfrm>
          <a:custGeom>
            <a:avLst/>
            <a:gdLst/>
            <a:ahLst/>
            <a:cxnLst/>
            <a:rect l="l" t="t" r="r" b="b"/>
            <a:pathLst>
              <a:path w="757555">
                <a:moveTo>
                  <a:pt x="757339"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29" name="object 29"/>
          <p:cNvSpPr/>
          <p:nvPr/>
        </p:nvSpPr>
        <p:spPr>
          <a:xfrm>
            <a:off x="1830530" y="6949963"/>
            <a:ext cx="1950085" cy="0"/>
          </a:xfrm>
          <a:custGeom>
            <a:avLst/>
            <a:gdLst/>
            <a:ahLst/>
            <a:cxnLst/>
            <a:rect l="l" t="t" r="r" b="b"/>
            <a:pathLst>
              <a:path w="1950085">
                <a:moveTo>
                  <a:pt x="194947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30" name="object 30"/>
          <p:cNvSpPr/>
          <p:nvPr/>
        </p:nvSpPr>
        <p:spPr>
          <a:xfrm>
            <a:off x="720000" y="7072487"/>
            <a:ext cx="270510" cy="270510"/>
          </a:xfrm>
          <a:custGeom>
            <a:avLst/>
            <a:gdLst/>
            <a:ahLst/>
            <a:cxnLst/>
            <a:rect l="l" t="t" r="r" b="b"/>
            <a:pathLst>
              <a:path w="270509" h="270509">
                <a:moveTo>
                  <a:pt x="247271" y="0"/>
                </a:moveTo>
                <a:lnTo>
                  <a:pt x="23241" y="0"/>
                </a:lnTo>
                <a:lnTo>
                  <a:pt x="14216" y="1832"/>
                </a:lnTo>
                <a:lnTo>
                  <a:pt x="6826" y="6824"/>
                </a:lnTo>
                <a:lnTo>
                  <a:pt x="1833" y="14212"/>
                </a:lnTo>
                <a:lnTo>
                  <a:pt x="0" y="23237"/>
                </a:lnTo>
                <a:lnTo>
                  <a:pt x="0" y="247261"/>
                </a:lnTo>
                <a:lnTo>
                  <a:pt x="1833" y="256287"/>
                </a:lnTo>
                <a:lnTo>
                  <a:pt x="6826" y="263676"/>
                </a:lnTo>
                <a:lnTo>
                  <a:pt x="14216" y="268666"/>
                </a:lnTo>
                <a:lnTo>
                  <a:pt x="23241" y="270498"/>
                </a:lnTo>
                <a:lnTo>
                  <a:pt x="247271" y="270498"/>
                </a:lnTo>
                <a:lnTo>
                  <a:pt x="256290" y="268666"/>
                </a:lnTo>
                <a:lnTo>
                  <a:pt x="263678" y="263676"/>
                </a:lnTo>
                <a:lnTo>
                  <a:pt x="268670" y="256287"/>
                </a:lnTo>
                <a:lnTo>
                  <a:pt x="270503" y="247261"/>
                </a:lnTo>
                <a:lnTo>
                  <a:pt x="270503" y="23237"/>
                </a:lnTo>
                <a:lnTo>
                  <a:pt x="268670" y="14212"/>
                </a:lnTo>
                <a:lnTo>
                  <a:pt x="263678" y="6824"/>
                </a:lnTo>
                <a:lnTo>
                  <a:pt x="256290" y="1832"/>
                </a:lnTo>
                <a:lnTo>
                  <a:pt x="247271" y="0"/>
                </a:lnTo>
                <a:close/>
              </a:path>
            </a:pathLst>
          </a:custGeom>
          <a:solidFill>
            <a:srgbClr val="284B8C"/>
          </a:solidFill>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31" name="object 31"/>
          <p:cNvSpPr/>
          <p:nvPr/>
        </p:nvSpPr>
        <p:spPr>
          <a:xfrm>
            <a:off x="732045" y="7147948"/>
            <a:ext cx="246418" cy="136474"/>
          </a:xfrm>
          <a:prstGeom prst="rect">
            <a:avLst/>
          </a:prstGeom>
          <a:blipFill>
            <a:blip r:embed="rId7" cstate="print"/>
            <a:stretch>
              <a:fillRect/>
            </a:stretch>
          </a:blipFill>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32" name="object 32"/>
          <p:cNvSpPr txBox="1"/>
          <p:nvPr/>
        </p:nvSpPr>
        <p:spPr>
          <a:xfrm>
            <a:off x="1064300" y="7145039"/>
            <a:ext cx="673100" cy="197490"/>
          </a:xfrm>
          <a:prstGeom prst="rect">
            <a:avLst/>
          </a:prstGeom>
        </p:spPr>
        <p:txBody>
          <a:bodyPr vert="horz" wrap="square" lIns="0" tIns="12700" rIns="0" bIns="0" rtlCol="0">
            <a:spAutoFit/>
          </a:bodyPr>
          <a:lstStyle/>
          <a:p>
            <a:pPr marL="12700">
              <a:lnSpc>
                <a:spcPct val="100000"/>
              </a:lnSpc>
              <a:spcBef>
                <a:spcPts val="100"/>
              </a:spcBef>
            </a:pPr>
            <a:r>
              <a:rPr lang="en-US" sz="600" b="0" i="0" u="none" strike="noStrike">
                <a:latin typeface="华文细黑" panose="02010600040101010101" pitchFamily="2" charset="-122"/>
                <a:ea typeface="华文细黑" panose="02010600040101010101" pitchFamily="2" charset="-122"/>
                <a:cs typeface="Arial"/>
              </a:rPr>
              <a:t>PressureSecure</a:t>
            </a:r>
            <a:br>
              <a:rPr lang="en-US" sz="600" b="0" i="0" u="none" strike="noStrike">
                <a:latin typeface="华文细黑" panose="02010600040101010101" pitchFamily="2" charset="-122"/>
                <a:ea typeface="华文细黑" panose="02010600040101010101" pitchFamily="2" charset="-122"/>
                <a:cs typeface="Arial"/>
              </a:rPr>
            </a:br>
            <a:endParaRPr sz="600">
              <a:latin typeface="华文细黑" panose="02010600040101010101" pitchFamily="2" charset="-122"/>
              <a:ea typeface="华文细黑" panose="02010600040101010101" pitchFamily="2" charset="-122"/>
              <a:cs typeface="Arial"/>
            </a:endParaRPr>
          </a:p>
        </p:txBody>
      </p:sp>
      <p:sp>
        <p:nvSpPr>
          <p:cNvPr id="33" name="object 33"/>
          <p:cNvSpPr txBox="1"/>
          <p:nvPr/>
        </p:nvSpPr>
        <p:spPr>
          <a:xfrm>
            <a:off x="1799296" y="7108877"/>
            <a:ext cx="1886670" cy="197490"/>
          </a:xfrm>
          <a:prstGeom prst="rect">
            <a:avLst/>
          </a:prstGeom>
        </p:spPr>
        <p:txBody>
          <a:bodyPr vert="horz" wrap="square" lIns="0" tIns="12700" rIns="0" bIns="0" rtlCol="0">
            <a:spAutoFit/>
          </a:bodyPr>
          <a:lstStyle/>
          <a:p>
            <a:pPr marL="12700">
              <a:lnSpc>
                <a:spcPct val="100000"/>
              </a:lnSpc>
              <a:spcBef>
                <a:spcPts val="100"/>
              </a:spcBef>
            </a:pPr>
            <a:r>
              <a:rPr lang="en-US" sz="600" b="0" i="0" u="none" strike="noStrike" dirty="0">
                <a:latin typeface="华文细黑" panose="02010600040101010101" pitchFamily="2" charset="-122"/>
                <a:ea typeface="华文细黑" panose="02010600040101010101" pitchFamily="2" charset="-122"/>
                <a:cs typeface="Arial"/>
              </a:rPr>
              <a:t>Unparalleled strength for demanding duties</a:t>
            </a:r>
            <a:br>
              <a:rPr lang="en-US" sz="600" b="0" i="0" u="none" strike="noStrike" dirty="0">
                <a:latin typeface="华文细黑" panose="02010600040101010101" pitchFamily="2" charset="-122"/>
                <a:ea typeface="华文细黑" panose="02010600040101010101" pitchFamily="2" charset="-122"/>
                <a:cs typeface="Arial"/>
              </a:rPr>
            </a:br>
            <a:r>
              <a:rPr lang="ZH-CN" altLang="ZH-CN" sz="600" b="0" i="0" u="none" strike="noStrike" dirty="0">
                <a:latin typeface="华文细黑" panose="02010600040101010101" pitchFamily="2" charset="-122"/>
                <a:ea typeface="华文细黑" panose="02010600040101010101" pitchFamily="2" charset="-122"/>
                <a:cs typeface="Arial"/>
              </a:rPr>
              <a:t>无与伦比的功能，可完成高难度任务</a:t>
            </a:r>
            <a:endParaRPr sz="900" dirty="0">
              <a:latin typeface="华文细黑" panose="02010600040101010101" pitchFamily="2" charset="-122"/>
              <a:ea typeface="华文细黑" panose="02010600040101010101" pitchFamily="2" charset="-122"/>
              <a:cs typeface="Arial"/>
            </a:endParaRPr>
          </a:p>
        </p:txBody>
      </p:sp>
      <p:sp>
        <p:nvSpPr>
          <p:cNvPr id="34" name="object 34"/>
          <p:cNvSpPr/>
          <p:nvPr/>
        </p:nvSpPr>
        <p:spPr>
          <a:xfrm>
            <a:off x="720000" y="7380218"/>
            <a:ext cx="358775" cy="0"/>
          </a:xfrm>
          <a:custGeom>
            <a:avLst/>
            <a:gdLst/>
            <a:ahLst/>
            <a:cxnLst/>
            <a:rect l="l" t="t" r="r" b="b"/>
            <a:pathLst>
              <a:path w="358775">
                <a:moveTo>
                  <a:pt x="358270"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35" name="object 35"/>
          <p:cNvSpPr/>
          <p:nvPr/>
        </p:nvSpPr>
        <p:spPr>
          <a:xfrm>
            <a:off x="1075730" y="7380218"/>
            <a:ext cx="757555" cy="0"/>
          </a:xfrm>
          <a:custGeom>
            <a:avLst/>
            <a:gdLst/>
            <a:ahLst/>
            <a:cxnLst/>
            <a:rect l="l" t="t" r="r" b="b"/>
            <a:pathLst>
              <a:path w="757555">
                <a:moveTo>
                  <a:pt x="757339"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36" name="object 36"/>
          <p:cNvSpPr/>
          <p:nvPr/>
        </p:nvSpPr>
        <p:spPr>
          <a:xfrm>
            <a:off x="1830530" y="7380218"/>
            <a:ext cx="1950085" cy="0"/>
          </a:xfrm>
          <a:custGeom>
            <a:avLst/>
            <a:gdLst/>
            <a:ahLst/>
            <a:cxnLst/>
            <a:rect l="l" t="t" r="r" b="b"/>
            <a:pathLst>
              <a:path w="1950085">
                <a:moveTo>
                  <a:pt x="194947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37" name="object 37"/>
          <p:cNvSpPr/>
          <p:nvPr/>
        </p:nvSpPr>
        <p:spPr>
          <a:xfrm>
            <a:off x="720000" y="7502742"/>
            <a:ext cx="270510" cy="270510"/>
          </a:xfrm>
          <a:custGeom>
            <a:avLst/>
            <a:gdLst/>
            <a:ahLst/>
            <a:cxnLst/>
            <a:rect l="l" t="t" r="r" b="b"/>
            <a:pathLst>
              <a:path w="270509" h="270509">
                <a:moveTo>
                  <a:pt x="247261" y="0"/>
                </a:moveTo>
                <a:lnTo>
                  <a:pt x="23241" y="0"/>
                </a:lnTo>
                <a:lnTo>
                  <a:pt x="14219" y="1832"/>
                </a:lnTo>
                <a:lnTo>
                  <a:pt x="6828" y="6824"/>
                </a:lnTo>
                <a:lnTo>
                  <a:pt x="1834" y="14212"/>
                </a:lnTo>
                <a:lnTo>
                  <a:pt x="0" y="23237"/>
                </a:lnTo>
                <a:lnTo>
                  <a:pt x="0" y="247261"/>
                </a:lnTo>
                <a:lnTo>
                  <a:pt x="1834" y="256287"/>
                </a:lnTo>
                <a:lnTo>
                  <a:pt x="6828" y="263676"/>
                </a:lnTo>
                <a:lnTo>
                  <a:pt x="14219" y="268666"/>
                </a:lnTo>
                <a:lnTo>
                  <a:pt x="23241" y="270498"/>
                </a:lnTo>
                <a:lnTo>
                  <a:pt x="247261" y="270498"/>
                </a:lnTo>
                <a:lnTo>
                  <a:pt x="256290" y="268666"/>
                </a:lnTo>
                <a:lnTo>
                  <a:pt x="263683" y="263676"/>
                </a:lnTo>
                <a:lnTo>
                  <a:pt x="268679" y="256287"/>
                </a:lnTo>
                <a:lnTo>
                  <a:pt x="270513" y="247261"/>
                </a:lnTo>
                <a:lnTo>
                  <a:pt x="270513" y="23237"/>
                </a:lnTo>
                <a:lnTo>
                  <a:pt x="268679" y="14212"/>
                </a:lnTo>
                <a:lnTo>
                  <a:pt x="263683" y="6824"/>
                </a:lnTo>
                <a:lnTo>
                  <a:pt x="256290" y="1832"/>
                </a:lnTo>
                <a:lnTo>
                  <a:pt x="247261" y="0"/>
                </a:lnTo>
                <a:close/>
              </a:path>
            </a:pathLst>
          </a:custGeom>
          <a:solidFill>
            <a:srgbClr val="284B8C"/>
          </a:solidFill>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38" name="object 38"/>
          <p:cNvSpPr/>
          <p:nvPr/>
        </p:nvSpPr>
        <p:spPr>
          <a:xfrm>
            <a:off x="736197" y="7542622"/>
            <a:ext cx="238108" cy="188587"/>
          </a:xfrm>
          <a:prstGeom prst="rect">
            <a:avLst/>
          </a:prstGeom>
          <a:blipFill>
            <a:blip r:embed="rId8" cstate="print"/>
            <a:stretch>
              <a:fillRect/>
            </a:stretch>
          </a:blipFill>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39" name="object 39"/>
          <p:cNvSpPr txBox="1"/>
          <p:nvPr/>
        </p:nvSpPr>
        <p:spPr>
          <a:xfrm>
            <a:off x="1064300" y="7575294"/>
            <a:ext cx="407670" cy="197490"/>
          </a:xfrm>
          <a:prstGeom prst="rect">
            <a:avLst/>
          </a:prstGeom>
        </p:spPr>
        <p:txBody>
          <a:bodyPr vert="horz" wrap="square" lIns="0" tIns="12700" rIns="0" bIns="0" rtlCol="0">
            <a:spAutoFit/>
          </a:bodyPr>
          <a:lstStyle/>
          <a:p>
            <a:pPr marL="12700">
              <a:lnSpc>
                <a:spcPct val="100000"/>
              </a:lnSpc>
              <a:spcBef>
                <a:spcPts val="100"/>
              </a:spcBef>
            </a:pPr>
            <a:r>
              <a:rPr lang="en-US" sz="600" b="0" i="0" u="none" strike="noStrike">
                <a:latin typeface="华文细黑" panose="02010600040101010101" pitchFamily="2" charset="-122"/>
                <a:ea typeface="华文细黑" panose="02010600040101010101" pitchFamily="2" charset="-122"/>
                <a:cs typeface="Arial"/>
              </a:rPr>
              <a:t>REFuture</a:t>
            </a:r>
            <a:br>
              <a:rPr lang="en-US" sz="600" b="0" i="0" u="none" strike="noStrike">
                <a:latin typeface="华文细黑" panose="02010600040101010101" pitchFamily="2" charset="-122"/>
                <a:ea typeface="华文细黑" panose="02010600040101010101" pitchFamily="2" charset="-122"/>
                <a:cs typeface="Arial"/>
              </a:rPr>
            </a:br>
            <a:endParaRPr sz="600">
              <a:latin typeface="华文细黑" panose="02010600040101010101" pitchFamily="2" charset="-122"/>
              <a:ea typeface="华文细黑" panose="02010600040101010101" pitchFamily="2" charset="-122"/>
              <a:cs typeface="Arial"/>
            </a:endParaRPr>
          </a:p>
        </p:txBody>
      </p:sp>
      <p:sp>
        <p:nvSpPr>
          <p:cNvPr id="40" name="object 40"/>
          <p:cNvSpPr txBox="1"/>
          <p:nvPr/>
        </p:nvSpPr>
        <p:spPr>
          <a:xfrm>
            <a:off x="1819100" y="7439370"/>
            <a:ext cx="1862770" cy="332912"/>
          </a:xfrm>
          <a:prstGeom prst="rect">
            <a:avLst/>
          </a:prstGeom>
        </p:spPr>
        <p:txBody>
          <a:bodyPr vert="horz" wrap="square" lIns="0" tIns="12700" rIns="0" bIns="0" rtlCol="0">
            <a:spAutoFit/>
          </a:bodyPr>
          <a:lstStyle/>
          <a:p>
            <a:pPr marL="12700" marR="5080">
              <a:lnSpc>
                <a:spcPct val="119000"/>
              </a:lnSpc>
              <a:spcBef>
                <a:spcPts val="100"/>
              </a:spcBef>
            </a:pPr>
            <a:r>
              <a:rPr lang="en-US" sz="600" b="0" i="0" u="none" strike="noStrike" dirty="0">
                <a:latin typeface="华文细黑" panose="02010600040101010101" pitchFamily="2" charset="-122"/>
                <a:ea typeface="华文细黑" panose="02010600040101010101" pitchFamily="2" charset="-122"/>
                <a:cs typeface="Arial"/>
              </a:rPr>
              <a:t>A future-proof investment for tomorrow’s  refrigerants</a:t>
            </a:r>
            <a:br>
              <a:rPr lang="en-US" sz="600" b="0" i="0" u="none" strike="noStrike" dirty="0">
                <a:latin typeface="华文细黑" panose="02010600040101010101" pitchFamily="2" charset="-122"/>
                <a:ea typeface="华文细黑" panose="02010600040101010101" pitchFamily="2" charset="-122"/>
                <a:cs typeface="Arial"/>
              </a:rPr>
            </a:br>
            <a:r>
              <a:rPr lang="ZH-CN" altLang="ZH-CN" sz="600" b="0" i="0" u="none" strike="noStrike" dirty="0">
                <a:latin typeface="华文细黑" panose="02010600040101010101" pitchFamily="2" charset="-122"/>
                <a:ea typeface="华文细黑" panose="02010600040101010101" pitchFamily="2" charset="-122"/>
                <a:cs typeface="Arial"/>
              </a:rPr>
              <a:t>为未来的制冷剂投资</a:t>
            </a:r>
            <a:endParaRPr sz="600" dirty="0">
              <a:latin typeface="华文细黑" panose="02010600040101010101" pitchFamily="2" charset="-122"/>
              <a:ea typeface="华文细黑" panose="02010600040101010101" pitchFamily="2" charset="-122"/>
              <a:cs typeface="Arial"/>
            </a:endParaRPr>
          </a:p>
        </p:txBody>
      </p:sp>
      <p:sp>
        <p:nvSpPr>
          <p:cNvPr id="41" name="object 41"/>
          <p:cNvSpPr/>
          <p:nvPr/>
        </p:nvSpPr>
        <p:spPr>
          <a:xfrm>
            <a:off x="720000" y="7810472"/>
            <a:ext cx="358775" cy="0"/>
          </a:xfrm>
          <a:custGeom>
            <a:avLst/>
            <a:gdLst/>
            <a:ahLst/>
            <a:cxnLst/>
            <a:rect l="l" t="t" r="r" b="b"/>
            <a:pathLst>
              <a:path w="358775">
                <a:moveTo>
                  <a:pt x="358270"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42" name="object 42"/>
          <p:cNvSpPr/>
          <p:nvPr/>
        </p:nvSpPr>
        <p:spPr>
          <a:xfrm>
            <a:off x="1075730" y="7810472"/>
            <a:ext cx="757555" cy="0"/>
          </a:xfrm>
          <a:custGeom>
            <a:avLst/>
            <a:gdLst/>
            <a:ahLst/>
            <a:cxnLst/>
            <a:rect l="l" t="t" r="r" b="b"/>
            <a:pathLst>
              <a:path w="757555">
                <a:moveTo>
                  <a:pt x="757339"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43" name="object 43"/>
          <p:cNvSpPr/>
          <p:nvPr/>
        </p:nvSpPr>
        <p:spPr>
          <a:xfrm>
            <a:off x="1830530" y="7810472"/>
            <a:ext cx="1950085" cy="0"/>
          </a:xfrm>
          <a:custGeom>
            <a:avLst/>
            <a:gdLst/>
            <a:ahLst/>
            <a:cxnLst/>
            <a:rect l="l" t="t" r="r" b="b"/>
            <a:pathLst>
              <a:path w="1950085">
                <a:moveTo>
                  <a:pt x="194947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44" name="object 44"/>
          <p:cNvSpPr/>
          <p:nvPr/>
        </p:nvSpPr>
        <p:spPr>
          <a:xfrm>
            <a:off x="720005" y="7932997"/>
            <a:ext cx="270510" cy="270510"/>
          </a:xfrm>
          <a:custGeom>
            <a:avLst/>
            <a:gdLst/>
            <a:ahLst/>
            <a:cxnLst/>
            <a:rect l="l" t="t" r="r" b="b"/>
            <a:pathLst>
              <a:path w="270509" h="270509">
                <a:moveTo>
                  <a:pt x="247261" y="0"/>
                </a:moveTo>
                <a:lnTo>
                  <a:pt x="23231" y="0"/>
                </a:lnTo>
                <a:lnTo>
                  <a:pt x="14210" y="1832"/>
                </a:lnTo>
                <a:lnTo>
                  <a:pt x="6823" y="6824"/>
                </a:lnTo>
                <a:lnTo>
                  <a:pt x="1832" y="14212"/>
                </a:lnTo>
                <a:lnTo>
                  <a:pt x="0" y="23237"/>
                </a:lnTo>
                <a:lnTo>
                  <a:pt x="0" y="247261"/>
                </a:lnTo>
                <a:lnTo>
                  <a:pt x="1832" y="256287"/>
                </a:lnTo>
                <a:lnTo>
                  <a:pt x="6823" y="263676"/>
                </a:lnTo>
                <a:lnTo>
                  <a:pt x="14210" y="268666"/>
                </a:lnTo>
                <a:lnTo>
                  <a:pt x="23231" y="270498"/>
                </a:lnTo>
                <a:lnTo>
                  <a:pt x="247261" y="270498"/>
                </a:lnTo>
                <a:lnTo>
                  <a:pt x="256286" y="268666"/>
                </a:lnTo>
                <a:lnTo>
                  <a:pt x="263674" y="263676"/>
                </a:lnTo>
                <a:lnTo>
                  <a:pt x="268665" y="256287"/>
                </a:lnTo>
                <a:lnTo>
                  <a:pt x="270498" y="247261"/>
                </a:lnTo>
                <a:lnTo>
                  <a:pt x="270498" y="23237"/>
                </a:lnTo>
                <a:lnTo>
                  <a:pt x="268665" y="14212"/>
                </a:lnTo>
                <a:lnTo>
                  <a:pt x="263674" y="6824"/>
                </a:lnTo>
                <a:lnTo>
                  <a:pt x="256286" y="1832"/>
                </a:lnTo>
                <a:lnTo>
                  <a:pt x="247261" y="0"/>
                </a:lnTo>
                <a:close/>
              </a:path>
            </a:pathLst>
          </a:custGeom>
          <a:solidFill>
            <a:srgbClr val="284B8C"/>
          </a:solidFill>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45" name="object 45"/>
          <p:cNvSpPr/>
          <p:nvPr/>
        </p:nvSpPr>
        <p:spPr>
          <a:xfrm>
            <a:off x="757395" y="7965928"/>
            <a:ext cx="181178" cy="180689"/>
          </a:xfrm>
          <a:prstGeom prst="rect">
            <a:avLst/>
          </a:prstGeom>
          <a:blipFill>
            <a:blip r:embed="rId9" cstate="print"/>
            <a:stretch>
              <a:fillRect/>
            </a:stretch>
          </a:blipFill>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46" name="object 46"/>
          <p:cNvSpPr txBox="1"/>
          <p:nvPr/>
        </p:nvSpPr>
        <p:spPr>
          <a:xfrm>
            <a:off x="1064300" y="8005550"/>
            <a:ext cx="424180" cy="197490"/>
          </a:xfrm>
          <a:prstGeom prst="rect">
            <a:avLst/>
          </a:prstGeom>
        </p:spPr>
        <p:txBody>
          <a:bodyPr vert="horz" wrap="square" lIns="0" tIns="12700" rIns="0" bIns="0" rtlCol="0">
            <a:spAutoFit/>
          </a:bodyPr>
          <a:lstStyle/>
          <a:p>
            <a:pPr marL="12700">
              <a:lnSpc>
                <a:spcPct val="100000"/>
              </a:lnSpc>
              <a:spcBef>
                <a:spcPts val="100"/>
              </a:spcBef>
            </a:pPr>
            <a:r>
              <a:rPr lang="en-US" sz="600" b="0" i="0" u="none" strike="noStrike">
                <a:latin typeface="华文细黑" panose="02010600040101010101" pitchFamily="2" charset="-122"/>
                <a:ea typeface="华文细黑" panose="02010600040101010101" pitchFamily="2" charset="-122"/>
                <a:cs typeface="Arial"/>
              </a:rPr>
              <a:t>ValuePlus</a:t>
            </a:r>
            <a:br>
              <a:rPr lang="en-US" sz="600" b="0" i="0" u="none" strike="noStrike">
                <a:latin typeface="华文细黑" panose="02010600040101010101" pitchFamily="2" charset="-122"/>
                <a:ea typeface="华文细黑" panose="02010600040101010101" pitchFamily="2" charset="-122"/>
                <a:cs typeface="Arial"/>
              </a:rPr>
            </a:br>
            <a:endParaRPr sz="600">
              <a:latin typeface="华文细黑" panose="02010600040101010101" pitchFamily="2" charset="-122"/>
              <a:ea typeface="华文细黑" panose="02010600040101010101" pitchFamily="2" charset="-122"/>
              <a:cs typeface="Arial"/>
            </a:endParaRPr>
          </a:p>
        </p:txBody>
      </p:sp>
      <p:sp>
        <p:nvSpPr>
          <p:cNvPr id="47" name="object 47"/>
          <p:cNvSpPr txBox="1"/>
          <p:nvPr/>
        </p:nvSpPr>
        <p:spPr>
          <a:xfrm>
            <a:off x="1818500" y="7862751"/>
            <a:ext cx="1790700" cy="332912"/>
          </a:xfrm>
          <a:prstGeom prst="rect">
            <a:avLst/>
          </a:prstGeom>
        </p:spPr>
        <p:txBody>
          <a:bodyPr vert="horz" wrap="square" lIns="0" tIns="12700" rIns="0" bIns="0" rtlCol="0">
            <a:spAutoFit/>
          </a:bodyPr>
          <a:lstStyle/>
          <a:p>
            <a:pPr marL="12700" marR="5080">
              <a:lnSpc>
                <a:spcPct val="119000"/>
              </a:lnSpc>
              <a:spcBef>
                <a:spcPts val="100"/>
              </a:spcBef>
            </a:pPr>
            <a:r>
              <a:rPr lang="en-US" sz="600" b="0" i="0" u="none" strike="noStrike" dirty="0">
                <a:latin typeface="华文细黑" panose="02010600040101010101" pitchFamily="2" charset="-122"/>
                <a:ea typeface="华文细黑" panose="02010600040101010101" pitchFamily="2" charset="-122"/>
                <a:cs typeface="Arial"/>
              </a:rPr>
              <a:t>Total support – with value-adding options to fit  your needs</a:t>
            </a:r>
            <a:br>
              <a:rPr lang="en-US" sz="600" b="0" i="0" u="none" strike="noStrike" dirty="0">
                <a:latin typeface="华文细黑" panose="02010600040101010101" pitchFamily="2" charset="-122"/>
                <a:ea typeface="华文细黑" panose="02010600040101010101" pitchFamily="2" charset="-122"/>
                <a:cs typeface="Arial"/>
              </a:rPr>
            </a:br>
            <a:r>
              <a:rPr lang="ZH-CN" altLang="ZH-CN" sz="600" b="0" i="0" u="none" strike="noStrike" dirty="0">
                <a:latin typeface="华文细黑" panose="02010600040101010101" pitchFamily="2" charset="-122"/>
                <a:ea typeface="华文细黑" panose="02010600040101010101" pitchFamily="2" charset="-122"/>
                <a:cs typeface="Arial"/>
              </a:rPr>
              <a:t>全面支持-提供增值选项，以满足您的需求</a:t>
            </a:r>
            <a:endParaRPr sz="600" dirty="0">
              <a:latin typeface="华文细黑" panose="02010600040101010101" pitchFamily="2" charset="-122"/>
              <a:ea typeface="华文细黑" panose="02010600040101010101" pitchFamily="2" charset="-122"/>
              <a:cs typeface="Arial"/>
            </a:endParaRPr>
          </a:p>
        </p:txBody>
      </p:sp>
      <p:sp>
        <p:nvSpPr>
          <p:cNvPr id="48" name="object 48"/>
          <p:cNvSpPr/>
          <p:nvPr/>
        </p:nvSpPr>
        <p:spPr>
          <a:xfrm>
            <a:off x="720000" y="8240728"/>
            <a:ext cx="358775" cy="0"/>
          </a:xfrm>
          <a:custGeom>
            <a:avLst/>
            <a:gdLst/>
            <a:ahLst/>
            <a:cxnLst/>
            <a:rect l="l" t="t" r="r" b="b"/>
            <a:pathLst>
              <a:path w="358775">
                <a:moveTo>
                  <a:pt x="358270"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49" name="object 49"/>
          <p:cNvSpPr/>
          <p:nvPr/>
        </p:nvSpPr>
        <p:spPr>
          <a:xfrm>
            <a:off x="1075730" y="8240728"/>
            <a:ext cx="757555" cy="0"/>
          </a:xfrm>
          <a:custGeom>
            <a:avLst/>
            <a:gdLst/>
            <a:ahLst/>
            <a:cxnLst/>
            <a:rect l="l" t="t" r="r" b="b"/>
            <a:pathLst>
              <a:path w="757555">
                <a:moveTo>
                  <a:pt x="757339"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50" name="object 50"/>
          <p:cNvSpPr/>
          <p:nvPr/>
        </p:nvSpPr>
        <p:spPr>
          <a:xfrm>
            <a:off x="1830530" y="8240728"/>
            <a:ext cx="1950085" cy="0"/>
          </a:xfrm>
          <a:custGeom>
            <a:avLst/>
            <a:gdLst/>
            <a:ahLst/>
            <a:cxnLst/>
            <a:rect l="l" t="t" r="r" b="b"/>
            <a:pathLst>
              <a:path w="1950085">
                <a:moveTo>
                  <a:pt x="194947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51" name="object 51"/>
          <p:cNvSpPr txBox="1"/>
          <p:nvPr/>
        </p:nvSpPr>
        <p:spPr>
          <a:xfrm>
            <a:off x="707300" y="8318492"/>
            <a:ext cx="3082925" cy="1117165"/>
          </a:xfrm>
          <a:prstGeom prst="rect">
            <a:avLst/>
          </a:prstGeom>
        </p:spPr>
        <p:txBody>
          <a:bodyPr vert="horz" wrap="square" lIns="0" tIns="47625" rIns="0" bIns="0" rtlCol="0">
            <a:spAutoFit/>
          </a:bodyPr>
          <a:lstStyle/>
          <a:p>
            <a:pPr marL="12700">
              <a:lnSpc>
                <a:spcPct val="100000"/>
              </a:lnSpc>
              <a:spcBef>
                <a:spcPts val="375"/>
              </a:spcBef>
            </a:pPr>
            <a:r>
              <a:rPr lang="en-US" sz="700" b="0" i="0" u="none" strike="noStrike" dirty="0">
                <a:solidFill>
                  <a:srgbClr val="003F88"/>
                </a:solidFill>
                <a:latin typeface="华文细黑" panose="02010600040101010101" pitchFamily="2" charset="-122"/>
                <a:ea typeface="华文细黑" panose="02010600040101010101" pitchFamily="2" charset="-122"/>
                <a:cs typeface="Arial"/>
              </a:rPr>
              <a:t>Design</a:t>
            </a:r>
            <a:br>
              <a:rPr lang="en-US" sz="700" b="0" i="0" u="none" strike="noStrike" dirty="0">
                <a:solidFill>
                  <a:srgbClr val="003F88"/>
                </a:solidFill>
                <a:latin typeface="华文细黑" panose="02010600040101010101" pitchFamily="2" charset="-122"/>
                <a:ea typeface="华文细黑" panose="02010600040101010101" pitchFamily="2" charset="-122"/>
                <a:cs typeface="Arial"/>
              </a:rPr>
            </a:br>
            <a:r>
              <a:rPr lang="ZH-CN" altLang="ZH-CN" sz="700" b="0" i="0" u="none" strike="noStrike" dirty="0">
                <a:solidFill>
                  <a:srgbClr val="003F88"/>
                </a:solidFill>
                <a:latin typeface="华文细黑" panose="02010600040101010101" pitchFamily="2" charset="-122"/>
                <a:ea typeface="华文细黑" panose="02010600040101010101" pitchFamily="2" charset="-122"/>
                <a:cs typeface="Arial"/>
              </a:rPr>
              <a:t>设计</a:t>
            </a:r>
            <a:endParaRPr sz="700" dirty="0">
              <a:latin typeface="华文细黑" panose="02010600040101010101" pitchFamily="2" charset="-122"/>
              <a:ea typeface="华文细黑" panose="02010600040101010101" pitchFamily="2" charset="-122"/>
              <a:cs typeface="Arial"/>
            </a:endParaRPr>
          </a:p>
          <a:p>
            <a:pPr marL="12700" marR="5080">
              <a:lnSpc>
                <a:spcPct val="111100"/>
              </a:lnSpc>
              <a:spcBef>
                <a:spcPts val="160"/>
              </a:spcBef>
            </a:pPr>
            <a:r>
              <a:rPr lang="en-US" sz="700" b="0" i="0" u="none" strike="noStrike" dirty="0">
                <a:latin typeface="华文细黑" panose="02010600040101010101" pitchFamily="2" charset="-122"/>
                <a:ea typeface="华文细黑" panose="02010600040101010101" pitchFamily="2" charset="-122"/>
                <a:cs typeface="Arial"/>
              </a:rPr>
              <a:t>The brazing material seals and holds the plates together at the  contact points ensuring optimal heat transfer efficiency and  pressure resistance. Using advanced design technologies and  extensive verification guarantees the highest performance and  longest possible service life.</a:t>
            </a:r>
            <a:br>
              <a:rPr lang="en-US" sz="700" b="0" i="0" u="none" strike="noStrike" dirty="0">
                <a:latin typeface="华文细黑" panose="02010600040101010101" pitchFamily="2" charset="-122"/>
                <a:ea typeface="华文细黑" panose="02010600040101010101" pitchFamily="2" charset="-122"/>
                <a:cs typeface="Arial"/>
              </a:rPr>
            </a:br>
            <a:r>
              <a:rPr lang="ZH-CN" altLang="ZH-CN" sz="700" b="0" i="0" u="none" strike="noStrike" dirty="0">
                <a:latin typeface="华文细黑" panose="02010600040101010101" pitchFamily="2" charset="-122"/>
                <a:ea typeface="华文细黑" panose="02010600040101010101" pitchFamily="2" charset="-122"/>
                <a:cs typeface="Arial"/>
              </a:rPr>
              <a:t>钎焊材料将板片密封固定在接触点处，确保最佳的传热效率和耐压性。以上这些特点，加之先进的设计工艺和广泛验证可保证性能最佳和最长的使用期限。</a:t>
            </a:r>
            <a:endParaRPr sz="700" dirty="0">
              <a:latin typeface="华文细黑" panose="02010600040101010101" pitchFamily="2" charset="-122"/>
              <a:ea typeface="华文细黑" panose="02010600040101010101" pitchFamily="2" charset="-122"/>
              <a:cs typeface="Arial"/>
            </a:endParaRPr>
          </a:p>
        </p:txBody>
      </p:sp>
      <p:sp>
        <p:nvSpPr>
          <p:cNvPr id="52" name="object 52"/>
          <p:cNvSpPr txBox="1"/>
          <p:nvPr/>
        </p:nvSpPr>
        <p:spPr>
          <a:xfrm>
            <a:off x="707300" y="9492728"/>
            <a:ext cx="2998470" cy="371577"/>
          </a:xfrm>
          <a:prstGeom prst="rect">
            <a:avLst/>
          </a:prstGeom>
        </p:spPr>
        <p:txBody>
          <a:bodyPr vert="horz" wrap="square" lIns="0" tIns="12700" rIns="0" bIns="0" rtlCol="0">
            <a:spAutoFit/>
          </a:bodyPr>
          <a:lstStyle/>
          <a:p>
            <a:pPr marL="12700" marR="5080">
              <a:lnSpc>
                <a:spcPct val="111100"/>
              </a:lnSpc>
              <a:spcBef>
                <a:spcPts val="100"/>
              </a:spcBef>
            </a:pPr>
            <a:r>
              <a:rPr lang="en-US" sz="700" b="0" i="0" u="none" strike="noStrike" dirty="0">
                <a:latin typeface="华文细黑" panose="02010600040101010101" pitchFamily="2" charset="-122"/>
                <a:ea typeface="华文细黑" panose="02010600040101010101" pitchFamily="2" charset="-122"/>
                <a:cs typeface="Arial"/>
              </a:rPr>
              <a:t>Asymmetric channels provide optimal efficiency in the most  compact design. This results in low refrigerant charge, which</a:t>
            </a:r>
            <a:br>
              <a:rPr lang="en-US" sz="700" b="0" i="0" u="none" strike="noStrike" dirty="0">
                <a:latin typeface="华文细黑" panose="02010600040101010101" pitchFamily="2" charset="-122"/>
                <a:ea typeface="华文细黑" panose="02010600040101010101" pitchFamily="2" charset="-122"/>
                <a:cs typeface="Arial"/>
              </a:rPr>
            </a:br>
            <a:r>
              <a:rPr lang="en-US" altLang="en-US" sz="700" dirty="0" err="1">
                <a:latin typeface="华文细黑" panose="02010600040101010101" pitchFamily="2" charset="-122"/>
                <a:ea typeface="华文细黑" panose="02010600040101010101" pitchFamily="2" charset="-122"/>
                <a:cs typeface="Arial"/>
              </a:rPr>
              <a:t>最紧凑的设计</a:t>
            </a:r>
            <a:r>
              <a:rPr lang="zh-CN" altLang="en-US" sz="700" dirty="0">
                <a:latin typeface="华文细黑" panose="02010600040101010101" pitchFamily="2" charset="-122"/>
                <a:ea typeface="华文细黑" panose="02010600040101010101" pitchFamily="2" charset="-122"/>
                <a:cs typeface="Arial"/>
              </a:rPr>
              <a:t>及</a:t>
            </a:r>
            <a:r>
              <a:rPr lang="en-US" altLang="en-US" sz="700" dirty="0" err="1">
                <a:latin typeface="华文细黑" panose="02010600040101010101" pitchFamily="2" charset="-122"/>
                <a:ea typeface="华文细黑" panose="02010600040101010101" pitchFamily="2" charset="-122"/>
                <a:cs typeface="Arial"/>
              </a:rPr>
              <a:t>非对称通道可实现最佳效率</a:t>
            </a:r>
            <a:r>
              <a:rPr lang="zh-CN" altLang="en-US" sz="700" dirty="0">
                <a:latin typeface="华文细黑" panose="02010600040101010101" pitchFamily="2" charset="-122"/>
                <a:ea typeface="华文细黑" panose="02010600040101010101" pitchFamily="2" charset="-122"/>
                <a:cs typeface="Arial"/>
              </a:rPr>
              <a:t>，并降低</a:t>
            </a:r>
            <a:r>
              <a:rPr lang="en-US" altLang="en-US" sz="700" dirty="0" err="1">
                <a:latin typeface="华文细黑" panose="02010600040101010101" pitchFamily="2" charset="-122"/>
                <a:ea typeface="华文细黑" panose="02010600040101010101" pitchFamily="2" charset="-122"/>
                <a:cs typeface="Arial"/>
              </a:rPr>
              <a:t>制冷剂充注量</a:t>
            </a:r>
            <a:r>
              <a:rPr lang="en-US" altLang="en-US" sz="700" dirty="0">
                <a:latin typeface="华文细黑" panose="02010600040101010101" pitchFamily="2" charset="-122"/>
                <a:ea typeface="华文细黑" panose="02010600040101010101" pitchFamily="2" charset="-122"/>
                <a:cs typeface="Arial"/>
              </a:rPr>
              <a:t>。</a:t>
            </a:r>
            <a:endParaRPr sz="700" dirty="0">
              <a:latin typeface="华文细黑" panose="02010600040101010101" pitchFamily="2" charset="-122"/>
              <a:ea typeface="华文细黑" panose="02010600040101010101" pitchFamily="2" charset="-122"/>
              <a:cs typeface="Arial"/>
            </a:endParaRPr>
          </a:p>
        </p:txBody>
      </p:sp>
      <p:sp>
        <p:nvSpPr>
          <p:cNvPr id="53" name="object 53"/>
          <p:cNvSpPr txBox="1"/>
          <p:nvPr/>
        </p:nvSpPr>
        <p:spPr>
          <a:xfrm>
            <a:off x="3947300" y="5868607"/>
            <a:ext cx="3336150" cy="508729"/>
          </a:xfrm>
          <a:prstGeom prst="rect">
            <a:avLst/>
          </a:prstGeom>
        </p:spPr>
        <p:txBody>
          <a:bodyPr vert="horz" wrap="square" lIns="0" tIns="4445" rIns="0" bIns="0" rtlCol="0">
            <a:spAutoFit/>
          </a:bodyPr>
          <a:lstStyle/>
          <a:p>
            <a:pPr marL="12700" marR="5080">
              <a:lnSpc>
                <a:spcPct val="117200"/>
              </a:lnSpc>
              <a:spcBef>
                <a:spcPts val="35"/>
              </a:spcBef>
            </a:pPr>
            <a:r>
              <a:rPr lang="en-US" sz="700" b="0" i="0" u="none" strike="noStrike" dirty="0">
                <a:latin typeface="华文细黑" panose="02010600040101010101" pitchFamily="2" charset="-122"/>
                <a:ea typeface="华文细黑" panose="02010600040101010101" pitchFamily="2" charset="-122"/>
                <a:cs typeface="Arial"/>
              </a:rPr>
              <a:t>is specifically important when using propane, and lower  pressure drop on the water or brine side, reducing the CO</a:t>
            </a:r>
            <a:r>
              <a:rPr lang="en-US" sz="700" b="0" i="0" u="none" strike="noStrike" baseline="-25000" dirty="0">
                <a:latin typeface="华文细黑" panose="02010600040101010101" pitchFamily="2" charset="-122"/>
                <a:ea typeface="华文细黑" panose="02010600040101010101" pitchFamily="2" charset="-122"/>
                <a:cs typeface="Arial"/>
              </a:rPr>
              <a:t>2  </a:t>
            </a:r>
            <a:r>
              <a:rPr lang="en-US" sz="700" b="0" i="0" u="none" strike="noStrike" dirty="0">
                <a:latin typeface="华文细黑" panose="02010600040101010101" pitchFamily="2" charset="-122"/>
                <a:ea typeface="华文细黑" panose="02010600040101010101" pitchFamily="2" charset="-122"/>
                <a:cs typeface="Arial"/>
              </a:rPr>
              <a:t>footprint.</a:t>
            </a:r>
            <a:br>
              <a:rPr lang="en-US" sz="700" b="0" i="0" u="none" strike="noStrike" dirty="0">
                <a:latin typeface="华文细黑" panose="02010600040101010101" pitchFamily="2" charset="-122"/>
                <a:ea typeface="华文细黑" panose="02010600040101010101" pitchFamily="2" charset="-122"/>
                <a:cs typeface="Arial"/>
              </a:rPr>
            </a:br>
            <a:r>
              <a:rPr lang="ZH-CN" altLang="ZH-CN" sz="700" b="0" i="0" u="none" strike="noStrike" dirty="0">
                <a:latin typeface="华文细黑" panose="02010600040101010101" pitchFamily="2" charset="-122"/>
                <a:ea typeface="华文细黑" panose="02010600040101010101" pitchFamily="2" charset="-122"/>
                <a:cs typeface="Arial"/>
              </a:rPr>
              <a:t>这在使用丙烷时尤为重要</a:t>
            </a:r>
            <a:r>
              <a:rPr lang="zh-CN" altLang="en-US" sz="700" b="0" i="0" u="none" strike="noStrike" dirty="0">
                <a:latin typeface="华文细黑" panose="02010600040101010101" pitchFamily="2" charset="-122"/>
                <a:ea typeface="华文细黑" panose="02010600040101010101" pitchFamily="2" charset="-122"/>
                <a:cs typeface="Arial"/>
              </a:rPr>
              <a:t>。</a:t>
            </a:r>
            <a:r>
              <a:rPr lang="ZH-CN" altLang="ZH-CN" sz="700" b="0" i="0" u="none" strike="noStrike" dirty="0">
                <a:latin typeface="华文细黑" panose="02010600040101010101" pitchFamily="2" charset="-122"/>
                <a:ea typeface="华文细黑" panose="02010600040101010101" pitchFamily="2" charset="-122"/>
                <a:cs typeface="Arial"/>
              </a:rPr>
              <a:t>并且</a:t>
            </a:r>
            <a:r>
              <a:rPr lang="zh-CN" altLang="en-US" sz="700" b="0" i="0" u="none" strike="noStrike" dirty="0">
                <a:latin typeface="华文细黑" panose="02010600040101010101" pitchFamily="2" charset="-122"/>
                <a:ea typeface="华文细黑" panose="02010600040101010101" pitchFamily="2" charset="-122"/>
                <a:cs typeface="Arial"/>
              </a:rPr>
              <a:t>还可</a:t>
            </a:r>
            <a:r>
              <a:rPr lang="ZH-CN" altLang="ZH-CN" sz="700" b="0" i="0" u="none" strike="noStrike" dirty="0">
                <a:latin typeface="华文细黑" panose="02010600040101010101" pitchFamily="2" charset="-122"/>
                <a:ea typeface="华文细黑" panose="02010600040101010101" pitchFamily="2" charset="-122"/>
                <a:cs typeface="Arial"/>
              </a:rPr>
              <a:t>降低水或盐水侧的压降，进而减少了二氧化碳足迹。</a:t>
            </a:r>
            <a:endParaRPr sz="1050" dirty="0">
              <a:latin typeface="华文细黑" panose="02010600040101010101" pitchFamily="2" charset="-122"/>
              <a:ea typeface="华文细黑" panose="02010600040101010101" pitchFamily="2" charset="-122"/>
              <a:cs typeface="Arial"/>
            </a:endParaRPr>
          </a:p>
        </p:txBody>
      </p:sp>
      <p:sp>
        <p:nvSpPr>
          <p:cNvPr id="54" name="object 54"/>
          <p:cNvSpPr txBox="1"/>
          <p:nvPr/>
        </p:nvSpPr>
        <p:spPr>
          <a:xfrm>
            <a:off x="3947300" y="6450552"/>
            <a:ext cx="3336150" cy="610745"/>
          </a:xfrm>
          <a:prstGeom prst="rect">
            <a:avLst/>
          </a:prstGeom>
        </p:spPr>
        <p:txBody>
          <a:bodyPr vert="horz" wrap="square" lIns="0" tIns="12700" rIns="0" bIns="0" rtlCol="0">
            <a:spAutoFit/>
          </a:bodyPr>
          <a:lstStyle/>
          <a:p>
            <a:pPr marL="12700" marR="5080">
              <a:lnSpc>
                <a:spcPct val="111100"/>
              </a:lnSpc>
              <a:spcBef>
                <a:spcPts val="100"/>
              </a:spcBef>
            </a:pPr>
            <a:r>
              <a:rPr lang="en-US" sz="700" b="0" i="0" u="none" strike="noStrike" dirty="0">
                <a:latin typeface="华文细黑" panose="02010600040101010101" pitchFamily="2" charset="-122"/>
                <a:ea typeface="华文细黑" panose="02010600040101010101" pitchFamily="2" charset="-122"/>
                <a:cs typeface="Arial"/>
              </a:rPr>
              <a:t>The product provides high performance, such as high  evaporation temperature and low condensing temperature,  which over its life time results in reduced environmental  impact and lower operational cost</a:t>
            </a:r>
            <a:br>
              <a:rPr lang="en-US" sz="700" b="0" i="0" u="none" strike="noStrike" dirty="0">
                <a:latin typeface="华文细黑" panose="02010600040101010101" pitchFamily="2" charset="-122"/>
                <a:ea typeface="华文细黑" panose="02010600040101010101" pitchFamily="2" charset="-122"/>
                <a:cs typeface="Arial"/>
              </a:rPr>
            </a:br>
            <a:r>
              <a:rPr lang="ZH-CN" altLang="ZH-CN" sz="700" b="0" i="0" u="none" strike="noStrike" dirty="0">
                <a:latin typeface="华文细黑" panose="02010600040101010101" pitchFamily="2" charset="-122"/>
                <a:ea typeface="华文细黑" panose="02010600040101010101" pitchFamily="2" charset="-122"/>
                <a:cs typeface="Arial"/>
              </a:rPr>
              <a:t>该产品具有高蒸发温度和低冷凝温度等高性能，可在其使用寿命内降低对环境的影响并降低运行成本。</a:t>
            </a:r>
          </a:p>
        </p:txBody>
      </p:sp>
      <p:sp>
        <p:nvSpPr>
          <p:cNvPr id="55" name="object 55"/>
          <p:cNvSpPr txBox="1"/>
          <p:nvPr/>
        </p:nvSpPr>
        <p:spPr>
          <a:xfrm>
            <a:off x="3947300" y="7168152"/>
            <a:ext cx="3336150" cy="362472"/>
          </a:xfrm>
          <a:prstGeom prst="rect">
            <a:avLst/>
          </a:prstGeom>
        </p:spPr>
        <p:txBody>
          <a:bodyPr vert="horz" wrap="square" lIns="0" tIns="12700" rIns="0" bIns="0" rtlCol="0">
            <a:spAutoFit/>
          </a:bodyPr>
          <a:lstStyle/>
          <a:p>
            <a:pPr marL="12700" marR="5080">
              <a:lnSpc>
                <a:spcPct val="111100"/>
              </a:lnSpc>
              <a:spcBef>
                <a:spcPts val="100"/>
              </a:spcBef>
            </a:pPr>
            <a:r>
              <a:rPr lang="en-US" sz="700" b="0" i="0" u="none" strike="noStrike" dirty="0">
                <a:latin typeface="华文细黑" panose="02010600040101010101" pitchFamily="2" charset="-122"/>
                <a:ea typeface="华文细黑" panose="02010600040101010101" pitchFamily="2" charset="-122"/>
                <a:cs typeface="Arial"/>
              </a:rPr>
              <a:t>The integrated distribution system ensures an even  distribution of the refrigerant throughout the plate package.</a:t>
            </a:r>
            <a:br>
              <a:rPr lang="en-US" sz="700" b="0" i="0" u="none" strike="noStrike" dirty="0">
                <a:latin typeface="华文细黑" panose="02010600040101010101" pitchFamily="2" charset="-122"/>
                <a:ea typeface="华文细黑" panose="02010600040101010101" pitchFamily="2" charset="-122"/>
                <a:cs typeface="Arial"/>
              </a:rPr>
            </a:br>
            <a:r>
              <a:rPr lang="ZH-CN" altLang="ZH-CN" sz="700" b="0" i="0" u="none" strike="noStrike" dirty="0">
                <a:latin typeface="华文细黑" panose="02010600040101010101" pitchFamily="2" charset="-122"/>
                <a:ea typeface="华文细黑" panose="02010600040101010101" pitchFamily="2" charset="-122"/>
                <a:cs typeface="Arial"/>
              </a:rPr>
              <a:t>集成式分配系统可确保制冷剂在整个板组内均匀分布。</a:t>
            </a:r>
            <a:endParaRPr sz="1050" dirty="0">
              <a:latin typeface="华文细黑" panose="02010600040101010101" pitchFamily="2" charset="-122"/>
              <a:ea typeface="华文细黑" panose="02010600040101010101" pitchFamily="2" charset="-122"/>
              <a:cs typeface="Arial"/>
            </a:endParaRPr>
          </a:p>
        </p:txBody>
      </p:sp>
      <p:sp>
        <p:nvSpPr>
          <p:cNvPr id="56" name="object 56"/>
          <p:cNvSpPr txBox="1"/>
          <p:nvPr/>
        </p:nvSpPr>
        <p:spPr>
          <a:xfrm>
            <a:off x="3947300" y="7632700"/>
            <a:ext cx="3305033" cy="482055"/>
          </a:xfrm>
          <a:prstGeom prst="rect">
            <a:avLst/>
          </a:prstGeom>
        </p:spPr>
        <p:txBody>
          <a:bodyPr vert="horz" wrap="square" lIns="0" tIns="12700" rIns="0" bIns="0" rtlCol="0">
            <a:spAutoFit/>
          </a:bodyPr>
          <a:lstStyle/>
          <a:p>
            <a:pPr marL="12700" marR="5080">
              <a:lnSpc>
                <a:spcPct val="111100"/>
              </a:lnSpc>
              <a:spcBef>
                <a:spcPts val="100"/>
              </a:spcBef>
            </a:pPr>
            <a:r>
              <a:rPr lang="en-US" sz="700" b="0" i="0" u="none" strike="noStrike" dirty="0">
                <a:latin typeface="华文细黑" panose="02010600040101010101" pitchFamily="2" charset="-122"/>
                <a:ea typeface="华文细黑" panose="02010600040101010101" pitchFamily="2" charset="-122"/>
                <a:cs typeface="Arial"/>
              </a:rPr>
              <a:t>Based on standard components and a modular concept,  each unit is custom-built to meet the specific requirements of  each individual installation.</a:t>
            </a:r>
            <a:br>
              <a:rPr lang="en-US" sz="700" b="0" i="0" u="none" strike="noStrike" dirty="0">
                <a:latin typeface="华文细黑" panose="02010600040101010101" pitchFamily="2" charset="-122"/>
                <a:ea typeface="华文细黑" panose="02010600040101010101" pitchFamily="2" charset="-122"/>
                <a:cs typeface="Arial"/>
              </a:rPr>
            </a:br>
            <a:r>
              <a:rPr lang="ZH-CN" altLang="ZH-CN" sz="700" b="0" i="0" u="none" strike="noStrike" dirty="0">
                <a:latin typeface="华文细黑" panose="02010600040101010101" pitchFamily="2" charset="-122"/>
                <a:ea typeface="华文细黑" panose="02010600040101010101" pitchFamily="2" charset="-122"/>
                <a:cs typeface="Arial"/>
              </a:rPr>
              <a:t>每个单元都是根据标准组件和模块化概念定制的，以满足每个独特装置的具体要求。</a:t>
            </a:r>
            <a:endParaRPr sz="1050" dirty="0">
              <a:latin typeface="华文细黑" panose="02010600040101010101" pitchFamily="2" charset="-122"/>
              <a:ea typeface="华文细黑" panose="02010600040101010101" pitchFamily="2" charset="-122"/>
              <a:cs typeface="Arial"/>
            </a:endParaRPr>
          </a:p>
        </p:txBody>
      </p:sp>
      <p:sp>
        <p:nvSpPr>
          <p:cNvPr id="57" name="object 57"/>
          <p:cNvSpPr txBox="1"/>
          <p:nvPr/>
        </p:nvSpPr>
        <p:spPr>
          <a:xfrm>
            <a:off x="3947300" y="8161391"/>
            <a:ext cx="2421749" cy="228268"/>
          </a:xfrm>
          <a:prstGeom prst="rect">
            <a:avLst/>
          </a:prstGeom>
        </p:spPr>
        <p:txBody>
          <a:bodyPr vert="horz" wrap="square" lIns="0" tIns="12700" rIns="0" bIns="0" rtlCol="0">
            <a:spAutoFit/>
          </a:bodyPr>
          <a:lstStyle/>
          <a:p>
            <a:pPr marL="12700">
              <a:lnSpc>
                <a:spcPct val="100000"/>
              </a:lnSpc>
              <a:spcBef>
                <a:spcPts val="100"/>
              </a:spcBef>
            </a:pPr>
            <a:r>
              <a:rPr lang="en-US" sz="700" b="0" i="0" u="none" strike="noStrike" dirty="0">
                <a:latin typeface="华文细黑" panose="02010600040101010101" pitchFamily="2" charset="-122"/>
                <a:ea typeface="华文细黑" panose="02010600040101010101" pitchFamily="2" charset="-122"/>
                <a:cs typeface="Arial"/>
              </a:rPr>
              <a:t>Optimized for propane.</a:t>
            </a:r>
            <a:br>
              <a:rPr lang="en-US" sz="700" b="0" i="0" u="none" strike="noStrike" dirty="0">
                <a:latin typeface="华文细黑" panose="02010600040101010101" pitchFamily="2" charset="-122"/>
                <a:ea typeface="华文细黑" panose="02010600040101010101" pitchFamily="2" charset="-122"/>
                <a:cs typeface="Arial"/>
              </a:rPr>
            </a:br>
            <a:r>
              <a:rPr lang="ZH-CN" altLang="ZH-CN" sz="700" b="0" i="0" u="none" strike="noStrike" dirty="0">
                <a:latin typeface="华文细黑" panose="02010600040101010101" pitchFamily="2" charset="-122"/>
                <a:ea typeface="华文细黑" panose="02010600040101010101" pitchFamily="2" charset="-122"/>
                <a:cs typeface="Arial"/>
              </a:rPr>
              <a:t>针对</a:t>
            </a:r>
            <a:r>
              <a:rPr lang="zh-CN" altLang="en-US" sz="700" b="0" i="0" u="none" strike="noStrike" dirty="0">
                <a:highlight>
                  <a:srgbClr val="FFFF00"/>
                </a:highlight>
                <a:latin typeface="华文细黑" panose="02010600040101010101" pitchFamily="2" charset="-122"/>
                <a:ea typeface="华文细黑" panose="02010600040101010101" pitchFamily="2" charset="-122"/>
                <a:cs typeface="Arial"/>
              </a:rPr>
              <a:t>丙烷</a:t>
            </a:r>
            <a:r>
              <a:rPr lang="ZH-CN" altLang="ZH-CN" sz="700" b="0" i="0" u="none" strike="noStrike" dirty="0">
                <a:latin typeface="华文细黑" panose="02010600040101010101" pitchFamily="2" charset="-122"/>
                <a:ea typeface="华文细黑" panose="02010600040101010101" pitchFamily="2" charset="-122"/>
                <a:cs typeface="Arial"/>
              </a:rPr>
              <a:t>优化。</a:t>
            </a:r>
            <a:endParaRPr sz="1050" dirty="0">
              <a:latin typeface="华文细黑" panose="02010600040101010101" pitchFamily="2" charset="-122"/>
              <a:ea typeface="华文细黑" panose="02010600040101010101" pitchFamily="2" charset="-122"/>
              <a:cs typeface="Arial"/>
            </a:endParaRPr>
          </a:p>
        </p:txBody>
      </p:sp>
      <p:sp>
        <p:nvSpPr>
          <p:cNvPr id="58" name="object 58"/>
          <p:cNvSpPr txBox="1"/>
          <p:nvPr/>
        </p:nvSpPr>
        <p:spPr>
          <a:xfrm>
            <a:off x="3947301" y="8439813"/>
            <a:ext cx="2710332" cy="228268"/>
          </a:xfrm>
          <a:prstGeom prst="rect">
            <a:avLst/>
          </a:prstGeom>
        </p:spPr>
        <p:txBody>
          <a:bodyPr vert="horz" wrap="square" lIns="0" tIns="12700" rIns="0" bIns="0" rtlCol="0">
            <a:spAutoFit/>
          </a:bodyPr>
          <a:lstStyle/>
          <a:p>
            <a:pPr marL="12700">
              <a:lnSpc>
                <a:spcPct val="100000"/>
              </a:lnSpc>
              <a:spcBef>
                <a:spcPts val="100"/>
              </a:spcBef>
            </a:pPr>
            <a:r>
              <a:rPr lang="en-US" sz="700" b="0" i="0" u="none" strike="noStrike" dirty="0">
                <a:solidFill>
                  <a:srgbClr val="003F88"/>
                </a:solidFill>
                <a:latin typeface="华文细黑" panose="02010600040101010101" pitchFamily="2" charset="-122"/>
                <a:ea typeface="华文细黑" panose="02010600040101010101" pitchFamily="2" charset="-122"/>
                <a:cs typeface="Arial"/>
              </a:rPr>
              <a:t>Examples of connections</a:t>
            </a:r>
            <a:br>
              <a:rPr lang="en-US" sz="700" b="0" i="0" u="none" strike="noStrike" dirty="0">
                <a:solidFill>
                  <a:srgbClr val="003F88"/>
                </a:solidFill>
                <a:latin typeface="华文细黑" panose="02010600040101010101" pitchFamily="2" charset="-122"/>
                <a:ea typeface="华文细黑" panose="02010600040101010101" pitchFamily="2" charset="-122"/>
                <a:cs typeface="Arial"/>
              </a:rPr>
            </a:br>
            <a:r>
              <a:rPr lang="ZH-CN" altLang="ZH-CN" sz="700" b="0" i="0" u="none" strike="noStrike" dirty="0">
                <a:solidFill>
                  <a:srgbClr val="003F88"/>
                </a:solidFill>
                <a:latin typeface="华文细黑" panose="02010600040101010101" pitchFamily="2" charset="-122"/>
                <a:ea typeface="华文细黑" panose="02010600040101010101" pitchFamily="2" charset="-122"/>
                <a:cs typeface="Arial"/>
              </a:rPr>
              <a:t>接头示例</a:t>
            </a:r>
            <a:endParaRPr sz="1050" dirty="0">
              <a:latin typeface="华文细黑" panose="02010600040101010101" pitchFamily="2" charset="-122"/>
              <a:ea typeface="华文细黑" panose="02010600040101010101" pitchFamily="2" charset="-122"/>
              <a:cs typeface="Arial"/>
            </a:endParaRPr>
          </a:p>
        </p:txBody>
      </p:sp>
      <p:sp>
        <p:nvSpPr>
          <p:cNvPr id="59" name="object 59"/>
          <p:cNvSpPr/>
          <p:nvPr/>
        </p:nvSpPr>
        <p:spPr>
          <a:xfrm>
            <a:off x="3963418" y="8687351"/>
            <a:ext cx="353404" cy="357507"/>
          </a:xfrm>
          <a:prstGeom prst="rect">
            <a:avLst/>
          </a:prstGeom>
          <a:blipFill>
            <a:blip r:embed="rId10"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60" name="object 60"/>
          <p:cNvSpPr/>
          <p:nvPr/>
        </p:nvSpPr>
        <p:spPr>
          <a:xfrm>
            <a:off x="3963418" y="8687351"/>
            <a:ext cx="353695" cy="357505"/>
          </a:xfrm>
          <a:custGeom>
            <a:avLst/>
            <a:gdLst/>
            <a:ahLst/>
            <a:cxnLst/>
            <a:rect l="l" t="t" r="r" b="b"/>
            <a:pathLst>
              <a:path w="353695" h="357504">
                <a:moveTo>
                  <a:pt x="353405" y="357507"/>
                </a:moveTo>
                <a:lnTo>
                  <a:pt x="0" y="357507"/>
                </a:lnTo>
                <a:lnTo>
                  <a:pt x="0" y="33284"/>
                </a:lnTo>
                <a:lnTo>
                  <a:pt x="22605" y="0"/>
                </a:lnTo>
                <a:lnTo>
                  <a:pt x="44447" y="32104"/>
                </a:lnTo>
                <a:lnTo>
                  <a:pt x="66279" y="0"/>
                </a:lnTo>
                <a:lnTo>
                  <a:pt x="89322" y="32104"/>
                </a:lnTo>
                <a:lnTo>
                  <a:pt x="111169" y="0"/>
                </a:lnTo>
                <a:lnTo>
                  <a:pt x="132991" y="32104"/>
                </a:lnTo>
                <a:lnTo>
                  <a:pt x="154827" y="0"/>
                </a:lnTo>
                <a:lnTo>
                  <a:pt x="176660" y="32104"/>
                </a:lnTo>
                <a:lnTo>
                  <a:pt x="198501" y="0"/>
                </a:lnTo>
                <a:lnTo>
                  <a:pt x="220329" y="32104"/>
                </a:lnTo>
                <a:lnTo>
                  <a:pt x="243381" y="0"/>
                </a:lnTo>
                <a:lnTo>
                  <a:pt x="265491" y="32491"/>
                </a:lnTo>
                <a:lnTo>
                  <a:pt x="287332" y="358"/>
                </a:lnTo>
                <a:lnTo>
                  <a:pt x="309165" y="32491"/>
                </a:lnTo>
                <a:lnTo>
                  <a:pt x="332197" y="358"/>
                </a:lnTo>
                <a:lnTo>
                  <a:pt x="352958" y="267"/>
                </a:lnTo>
                <a:lnTo>
                  <a:pt x="353405" y="357507"/>
                </a:lnTo>
                <a:close/>
              </a:path>
            </a:pathLst>
          </a:custGeom>
          <a:ln w="6350">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61" name="object 61"/>
          <p:cNvSpPr/>
          <p:nvPr/>
        </p:nvSpPr>
        <p:spPr>
          <a:xfrm>
            <a:off x="3963175" y="9044670"/>
            <a:ext cx="506084" cy="258291"/>
          </a:xfrm>
          <a:prstGeom prst="rect">
            <a:avLst/>
          </a:prstGeom>
          <a:blipFill>
            <a:blip r:embed="rId11"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62" name="object 62"/>
          <p:cNvSpPr/>
          <p:nvPr/>
        </p:nvSpPr>
        <p:spPr>
          <a:xfrm>
            <a:off x="3963175" y="9044670"/>
            <a:ext cx="506095" cy="258445"/>
          </a:xfrm>
          <a:custGeom>
            <a:avLst/>
            <a:gdLst/>
            <a:ahLst/>
            <a:cxnLst/>
            <a:rect l="l" t="t" r="r" b="b"/>
            <a:pathLst>
              <a:path w="506095" h="258445">
                <a:moveTo>
                  <a:pt x="0" y="258291"/>
                </a:moveTo>
                <a:lnTo>
                  <a:pt x="506084" y="258291"/>
                </a:lnTo>
                <a:lnTo>
                  <a:pt x="506084" y="0"/>
                </a:lnTo>
                <a:lnTo>
                  <a:pt x="0" y="0"/>
                </a:lnTo>
                <a:lnTo>
                  <a:pt x="0" y="258291"/>
                </a:lnTo>
                <a:close/>
              </a:path>
            </a:pathLst>
          </a:custGeom>
          <a:ln w="6350">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63" name="object 63"/>
          <p:cNvSpPr/>
          <p:nvPr/>
        </p:nvSpPr>
        <p:spPr>
          <a:xfrm>
            <a:off x="4394243" y="8744595"/>
            <a:ext cx="75565" cy="0"/>
          </a:xfrm>
          <a:custGeom>
            <a:avLst/>
            <a:gdLst/>
            <a:ahLst/>
            <a:cxnLst/>
            <a:rect l="l" t="t" r="r" b="b"/>
            <a:pathLst>
              <a:path w="75564">
                <a:moveTo>
                  <a:pt x="75016" y="0"/>
                </a:moveTo>
                <a:lnTo>
                  <a:pt x="0" y="0"/>
                </a:lnTo>
              </a:path>
            </a:pathLst>
          </a:custGeom>
          <a:ln w="6351">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64" name="object 64"/>
          <p:cNvSpPr/>
          <p:nvPr/>
        </p:nvSpPr>
        <p:spPr>
          <a:xfrm>
            <a:off x="4394243" y="8743651"/>
            <a:ext cx="75015" cy="301018"/>
          </a:xfrm>
          <a:prstGeom prst="rect">
            <a:avLst/>
          </a:prstGeom>
          <a:blipFill>
            <a:blip r:embed="rId12"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65" name="object 65"/>
          <p:cNvSpPr/>
          <p:nvPr/>
        </p:nvSpPr>
        <p:spPr>
          <a:xfrm>
            <a:off x="4394243" y="8743651"/>
            <a:ext cx="75565" cy="301625"/>
          </a:xfrm>
          <a:custGeom>
            <a:avLst/>
            <a:gdLst/>
            <a:ahLst/>
            <a:cxnLst/>
            <a:rect l="l" t="t" r="r" b="b"/>
            <a:pathLst>
              <a:path w="75564" h="301625">
                <a:moveTo>
                  <a:pt x="0" y="301018"/>
                </a:moveTo>
                <a:lnTo>
                  <a:pt x="75015" y="301018"/>
                </a:lnTo>
                <a:lnTo>
                  <a:pt x="75015" y="0"/>
                </a:lnTo>
                <a:lnTo>
                  <a:pt x="0" y="0"/>
                </a:lnTo>
                <a:lnTo>
                  <a:pt x="0" y="301018"/>
                </a:lnTo>
                <a:close/>
              </a:path>
            </a:pathLst>
          </a:custGeom>
          <a:ln w="6350">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66" name="object 66"/>
          <p:cNvSpPr/>
          <p:nvPr/>
        </p:nvSpPr>
        <p:spPr>
          <a:xfrm>
            <a:off x="4316748" y="8666738"/>
            <a:ext cx="77495" cy="377931"/>
          </a:xfrm>
          <a:prstGeom prst="rect">
            <a:avLst/>
          </a:prstGeom>
          <a:blipFill>
            <a:blip r:embed="rId13"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67" name="object 67"/>
          <p:cNvSpPr/>
          <p:nvPr/>
        </p:nvSpPr>
        <p:spPr>
          <a:xfrm>
            <a:off x="4316748" y="8666738"/>
            <a:ext cx="78105" cy="378460"/>
          </a:xfrm>
          <a:custGeom>
            <a:avLst/>
            <a:gdLst/>
            <a:ahLst/>
            <a:cxnLst/>
            <a:rect l="l" t="t" r="r" b="b"/>
            <a:pathLst>
              <a:path w="78104" h="378459">
                <a:moveTo>
                  <a:pt x="0" y="377931"/>
                </a:moveTo>
                <a:lnTo>
                  <a:pt x="77495" y="377931"/>
                </a:lnTo>
                <a:lnTo>
                  <a:pt x="77495" y="0"/>
                </a:lnTo>
                <a:lnTo>
                  <a:pt x="0" y="0"/>
                </a:lnTo>
                <a:lnTo>
                  <a:pt x="0" y="377931"/>
                </a:lnTo>
                <a:close/>
              </a:path>
            </a:pathLst>
          </a:custGeom>
          <a:ln w="6350">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68" name="object 68"/>
          <p:cNvSpPr/>
          <p:nvPr/>
        </p:nvSpPr>
        <p:spPr>
          <a:xfrm>
            <a:off x="4008272" y="8720414"/>
            <a:ext cx="21590" cy="321945"/>
          </a:xfrm>
          <a:custGeom>
            <a:avLst/>
            <a:gdLst/>
            <a:ahLst/>
            <a:cxnLst/>
            <a:rect l="l" t="t" r="r" b="b"/>
            <a:pathLst>
              <a:path w="21589" h="321945">
                <a:moveTo>
                  <a:pt x="0" y="0"/>
                </a:moveTo>
                <a:lnTo>
                  <a:pt x="21182" y="321402"/>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69" name="object 69"/>
          <p:cNvSpPr/>
          <p:nvPr/>
        </p:nvSpPr>
        <p:spPr>
          <a:xfrm>
            <a:off x="3963636" y="8721336"/>
            <a:ext cx="21590" cy="321945"/>
          </a:xfrm>
          <a:custGeom>
            <a:avLst/>
            <a:gdLst/>
            <a:ahLst/>
            <a:cxnLst/>
            <a:rect l="l" t="t" r="r" b="b"/>
            <a:pathLst>
              <a:path w="21589" h="321945">
                <a:moveTo>
                  <a:pt x="0" y="0"/>
                </a:moveTo>
                <a:lnTo>
                  <a:pt x="21211" y="321383"/>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70" name="object 70"/>
          <p:cNvSpPr/>
          <p:nvPr/>
        </p:nvSpPr>
        <p:spPr>
          <a:xfrm>
            <a:off x="4052914" y="8719918"/>
            <a:ext cx="21590" cy="321945"/>
          </a:xfrm>
          <a:custGeom>
            <a:avLst/>
            <a:gdLst/>
            <a:ahLst/>
            <a:cxnLst/>
            <a:rect l="l" t="t" r="r" b="b"/>
            <a:pathLst>
              <a:path w="21589" h="321945">
                <a:moveTo>
                  <a:pt x="0" y="0"/>
                </a:moveTo>
                <a:lnTo>
                  <a:pt x="21162" y="321388"/>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71" name="object 71"/>
          <p:cNvSpPr/>
          <p:nvPr/>
        </p:nvSpPr>
        <p:spPr>
          <a:xfrm>
            <a:off x="4097531" y="8719456"/>
            <a:ext cx="21590" cy="321945"/>
          </a:xfrm>
          <a:custGeom>
            <a:avLst/>
            <a:gdLst/>
            <a:ahLst/>
            <a:cxnLst/>
            <a:rect l="l" t="t" r="r" b="b"/>
            <a:pathLst>
              <a:path w="21589" h="321945">
                <a:moveTo>
                  <a:pt x="0" y="0"/>
                </a:moveTo>
                <a:lnTo>
                  <a:pt x="21195" y="321394"/>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72" name="object 72"/>
          <p:cNvSpPr/>
          <p:nvPr/>
        </p:nvSpPr>
        <p:spPr>
          <a:xfrm>
            <a:off x="4140247" y="8719918"/>
            <a:ext cx="21590" cy="321945"/>
          </a:xfrm>
          <a:custGeom>
            <a:avLst/>
            <a:gdLst/>
            <a:ahLst/>
            <a:cxnLst/>
            <a:rect l="l" t="t" r="r" b="b"/>
            <a:pathLst>
              <a:path w="21589" h="321945">
                <a:moveTo>
                  <a:pt x="0" y="0"/>
                </a:moveTo>
                <a:lnTo>
                  <a:pt x="21201" y="321388"/>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73" name="object 73"/>
          <p:cNvSpPr/>
          <p:nvPr/>
        </p:nvSpPr>
        <p:spPr>
          <a:xfrm>
            <a:off x="4184396" y="8719918"/>
            <a:ext cx="21590" cy="321945"/>
          </a:xfrm>
          <a:custGeom>
            <a:avLst/>
            <a:gdLst/>
            <a:ahLst/>
            <a:cxnLst/>
            <a:rect l="l" t="t" r="r" b="b"/>
            <a:pathLst>
              <a:path w="21589" h="321945">
                <a:moveTo>
                  <a:pt x="0" y="0"/>
                </a:moveTo>
                <a:lnTo>
                  <a:pt x="21206" y="321388"/>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74" name="object 74"/>
          <p:cNvSpPr/>
          <p:nvPr/>
        </p:nvSpPr>
        <p:spPr>
          <a:xfrm>
            <a:off x="4229028" y="8720414"/>
            <a:ext cx="21590" cy="321945"/>
          </a:xfrm>
          <a:custGeom>
            <a:avLst/>
            <a:gdLst/>
            <a:ahLst/>
            <a:cxnLst/>
            <a:rect l="l" t="t" r="r" b="b"/>
            <a:pathLst>
              <a:path w="21589" h="321945">
                <a:moveTo>
                  <a:pt x="0" y="0"/>
                </a:moveTo>
                <a:lnTo>
                  <a:pt x="21201" y="321402"/>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75" name="object 75"/>
          <p:cNvSpPr/>
          <p:nvPr/>
        </p:nvSpPr>
        <p:spPr>
          <a:xfrm>
            <a:off x="4272707" y="8720414"/>
            <a:ext cx="21590" cy="321945"/>
          </a:xfrm>
          <a:custGeom>
            <a:avLst/>
            <a:gdLst/>
            <a:ahLst/>
            <a:cxnLst/>
            <a:rect l="l" t="t" r="r" b="b"/>
            <a:pathLst>
              <a:path w="21589" h="321945">
                <a:moveTo>
                  <a:pt x="0" y="0"/>
                </a:moveTo>
                <a:lnTo>
                  <a:pt x="21221" y="321402"/>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76" name="object 76"/>
          <p:cNvSpPr/>
          <p:nvPr/>
        </p:nvSpPr>
        <p:spPr>
          <a:xfrm>
            <a:off x="3963418" y="9302724"/>
            <a:ext cx="506232" cy="118439"/>
          </a:xfrm>
          <a:prstGeom prst="rect">
            <a:avLst/>
          </a:prstGeom>
          <a:blipFill>
            <a:blip r:embed="rId14" cstate="print"/>
            <a:stretch>
              <a:fillRect/>
            </a:stretch>
          </a:blipFill>
        </p:spPr>
        <p:txBody>
          <a:bodyPr wrap="square" lIns="0" tIns="0" rIns="0" bIns="0" rtlCol="0"/>
          <a:lstStyle/>
          <a:p>
            <a:endParaRPr sz="2800">
              <a:latin typeface="华文细黑" panose="02010600040101010101" pitchFamily="2" charset="-122"/>
              <a:ea typeface="华文细黑" panose="02010600040101010101" pitchFamily="2" charset="-122"/>
            </a:endParaRPr>
          </a:p>
        </p:txBody>
      </p:sp>
      <p:sp>
        <p:nvSpPr>
          <p:cNvPr id="77" name="object 77"/>
          <p:cNvSpPr/>
          <p:nvPr/>
        </p:nvSpPr>
        <p:spPr>
          <a:xfrm>
            <a:off x="3963418" y="9302724"/>
            <a:ext cx="506730" cy="118745"/>
          </a:xfrm>
          <a:custGeom>
            <a:avLst/>
            <a:gdLst/>
            <a:ahLst/>
            <a:cxnLst/>
            <a:rect l="l" t="t" r="r" b="b"/>
            <a:pathLst>
              <a:path w="506729" h="118745">
                <a:moveTo>
                  <a:pt x="352958" y="97091"/>
                </a:moveTo>
                <a:lnTo>
                  <a:pt x="352958" y="118439"/>
                </a:lnTo>
                <a:lnTo>
                  <a:pt x="430652" y="118439"/>
                </a:lnTo>
                <a:lnTo>
                  <a:pt x="431048" y="41371"/>
                </a:lnTo>
                <a:lnTo>
                  <a:pt x="506233" y="41371"/>
                </a:lnTo>
                <a:lnTo>
                  <a:pt x="506233" y="0"/>
                </a:lnTo>
                <a:lnTo>
                  <a:pt x="0" y="0"/>
                </a:lnTo>
                <a:lnTo>
                  <a:pt x="0" y="64084"/>
                </a:lnTo>
                <a:lnTo>
                  <a:pt x="22605" y="97398"/>
                </a:lnTo>
                <a:lnTo>
                  <a:pt x="44447" y="65260"/>
                </a:lnTo>
                <a:lnTo>
                  <a:pt x="66279" y="97398"/>
                </a:lnTo>
                <a:lnTo>
                  <a:pt x="89322" y="65260"/>
                </a:lnTo>
                <a:lnTo>
                  <a:pt x="111169" y="97398"/>
                </a:lnTo>
                <a:lnTo>
                  <a:pt x="132991" y="65260"/>
                </a:lnTo>
                <a:lnTo>
                  <a:pt x="154827" y="97398"/>
                </a:lnTo>
                <a:lnTo>
                  <a:pt x="176660" y="65260"/>
                </a:lnTo>
                <a:lnTo>
                  <a:pt x="198501" y="97398"/>
                </a:lnTo>
                <a:lnTo>
                  <a:pt x="220329" y="65260"/>
                </a:lnTo>
                <a:lnTo>
                  <a:pt x="243381" y="97398"/>
                </a:lnTo>
                <a:lnTo>
                  <a:pt x="265491" y="64927"/>
                </a:lnTo>
                <a:lnTo>
                  <a:pt x="287332" y="97002"/>
                </a:lnTo>
                <a:lnTo>
                  <a:pt x="309165" y="64927"/>
                </a:lnTo>
                <a:lnTo>
                  <a:pt x="332197" y="97002"/>
                </a:lnTo>
                <a:lnTo>
                  <a:pt x="352958" y="97091"/>
                </a:lnTo>
                <a:close/>
              </a:path>
            </a:pathLst>
          </a:custGeom>
          <a:ln w="6351">
            <a:solidFill>
              <a:srgbClr val="373535"/>
            </a:solidFill>
          </a:ln>
        </p:spPr>
        <p:txBody>
          <a:bodyPr wrap="square" lIns="0" tIns="0" rIns="0" bIns="0" rtlCol="0"/>
          <a:lstStyle/>
          <a:p>
            <a:endParaRPr sz="2800">
              <a:latin typeface="华文细黑" panose="02010600040101010101" pitchFamily="2" charset="-122"/>
              <a:ea typeface="华文细黑" panose="02010600040101010101" pitchFamily="2" charset="-122"/>
            </a:endParaRPr>
          </a:p>
        </p:txBody>
      </p:sp>
      <p:sp>
        <p:nvSpPr>
          <p:cNvPr id="78" name="object 78"/>
          <p:cNvSpPr/>
          <p:nvPr/>
        </p:nvSpPr>
        <p:spPr>
          <a:xfrm>
            <a:off x="5112427" y="9384608"/>
            <a:ext cx="98409" cy="36555"/>
          </a:xfrm>
          <a:prstGeom prst="rect">
            <a:avLst/>
          </a:prstGeom>
          <a:blipFill>
            <a:blip r:embed="rId15" cstate="print"/>
            <a:stretch>
              <a:fillRect/>
            </a:stretch>
          </a:blipFill>
        </p:spPr>
        <p:txBody>
          <a:bodyPr wrap="square" lIns="0" tIns="0" rIns="0" bIns="0" rtlCol="0"/>
          <a:lstStyle/>
          <a:p>
            <a:endParaRPr sz="2800">
              <a:latin typeface="华文细黑" panose="02010600040101010101" pitchFamily="2" charset="-122"/>
              <a:ea typeface="华文细黑" panose="02010600040101010101" pitchFamily="2" charset="-122"/>
            </a:endParaRPr>
          </a:p>
        </p:txBody>
      </p:sp>
      <p:sp>
        <p:nvSpPr>
          <p:cNvPr id="79" name="object 79"/>
          <p:cNvSpPr/>
          <p:nvPr/>
        </p:nvSpPr>
        <p:spPr>
          <a:xfrm>
            <a:off x="4761769" y="9268124"/>
            <a:ext cx="512163" cy="151134"/>
          </a:xfrm>
          <a:prstGeom prst="rect">
            <a:avLst/>
          </a:prstGeom>
          <a:blipFill>
            <a:blip r:embed="rId16" cstate="print"/>
            <a:stretch>
              <a:fillRect/>
            </a:stretch>
          </a:blipFill>
        </p:spPr>
        <p:txBody>
          <a:bodyPr wrap="square" lIns="0" tIns="0" rIns="0" bIns="0" rtlCol="0"/>
          <a:lstStyle/>
          <a:p>
            <a:endParaRPr sz="2800">
              <a:latin typeface="华文细黑" panose="02010600040101010101" pitchFamily="2" charset="-122"/>
              <a:ea typeface="华文细黑" panose="02010600040101010101" pitchFamily="2" charset="-122"/>
            </a:endParaRPr>
          </a:p>
        </p:txBody>
      </p:sp>
      <p:sp>
        <p:nvSpPr>
          <p:cNvPr id="80" name="object 80"/>
          <p:cNvSpPr/>
          <p:nvPr/>
        </p:nvSpPr>
        <p:spPr>
          <a:xfrm>
            <a:off x="4761757" y="9267828"/>
            <a:ext cx="512445" cy="153670"/>
          </a:xfrm>
          <a:custGeom>
            <a:avLst/>
            <a:gdLst/>
            <a:ahLst/>
            <a:cxnLst/>
            <a:rect l="l" t="t" r="r" b="b"/>
            <a:pathLst>
              <a:path w="512445" h="153670">
                <a:moveTo>
                  <a:pt x="0" y="55316"/>
                </a:moveTo>
                <a:lnTo>
                  <a:pt x="69" y="151677"/>
                </a:lnTo>
                <a:lnTo>
                  <a:pt x="92650" y="151677"/>
                </a:lnTo>
                <a:lnTo>
                  <a:pt x="92650" y="116779"/>
                </a:lnTo>
                <a:lnTo>
                  <a:pt x="350670" y="116779"/>
                </a:lnTo>
                <a:lnTo>
                  <a:pt x="350670" y="153334"/>
                </a:lnTo>
                <a:lnTo>
                  <a:pt x="449079" y="153334"/>
                </a:lnTo>
                <a:lnTo>
                  <a:pt x="449079" y="44958"/>
                </a:lnTo>
                <a:lnTo>
                  <a:pt x="512175" y="44958"/>
                </a:lnTo>
                <a:lnTo>
                  <a:pt x="512175" y="0"/>
                </a:lnTo>
                <a:lnTo>
                  <a:pt x="413840" y="0"/>
                </a:lnTo>
                <a:lnTo>
                  <a:pt x="413840" y="90408"/>
                </a:lnTo>
                <a:lnTo>
                  <a:pt x="355947" y="90408"/>
                </a:lnTo>
                <a:lnTo>
                  <a:pt x="355724" y="54820"/>
                </a:lnTo>
                <a:lnTo>
                  <a:pt x="0" y="55316"/>
                </a:lnTo>
                <a:close/>
              </a:path>
            </a:pathLst>
          </a:custGeom>
          <a:ln w="6344">
            <a:solidFill>
              <a:srgbClr val="373535"/>
            </a:solidFill>
          </a:ln>
        </p:spPr>
        <p:txBody>
          <a:bodyPr wrap="square" lIns="0" tIns="0" rIns="0" bIns="0" rtlCol="0"/>
          <a:lstStyle/>
          <a:p>
            <a:endParaRPr sz="2800">
              <a:latin typeface="华文细黑" panose="02010600040101010101" pitchFamily="2" charset="-122"/>
              <a:ea typeface="华文细黑" panose="02010600040101010101" pitchFamily="2" charset="-122"/>
            </a:endParaRPr>
          </a:p>
        </p:txBody>
      </p:sp>
      <p:sp>
        <p:nvSpPr>
          <p:cNvPr id="81" name="object 81"/>
          <p:cNvSpPr/>
          <p:nvPr/>
        </p:nvSpPr>
        <p:spPr>
          <a:xfrm>
            <a:off x="5117704" y="9043376"/>
            <a:ext cx="57892" cy="314860"/>
          </a:xfrm>
          <a:prstGeom prst="rect">
            <a:avLst/>
          </a:prstGeom>
          <a:blipFill>
            <a:blip r:embed="rId17"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82" name="object 82"/>
          <p:cNvSpPr/>
          <p:nvPr/>
        </p:nvSpPr>
        <p:spPr>
          <a:xfrm>
            <a:off x="5117704" y="9043376"/>
            <a:ext cx="58419" cy="314960"/>
          </a:xfrm>
          <a:custGeom>
            <a:avLst/>
            <a:gdLst/>
            <a:ahLst/>
            <a:cxnLst/>
            <a:rect l="l" t="t" r="r" b="b"/>
            <a:pathLst>
              <a:path w="58420" h="314959">
                <a:moveTo>
                  <a:pt x="0" y="314860"/>
                </a:moveTo>
                <a:lnTo>
                  <a:pt x="57892" y="314860"/>
                </a:lnTo>
                <a:lnTo>
                  <a:pt x="57892" y="0"/>
                </a:lnTo>
                <a:lnTo>
                  <a:pt x="0" y="0"/>
                </a:lnTo>
                <a:lnTo>
                  <a:pt x="0" y="314860"/>
                </a:lnTo>
                <a:close/>
              </a:path>
            </a:pathLst>
          </a:custGeom>
          <a:ln w="6344">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83" name="object 83"/>
          <p:cNvSpPr/>
          <p:nvPr/>
        </p:nvSpPr>
        <p:spPr>
          <a:xfrm>
            <a:off x="5175597" y="9043378"/>
            <a:ext cx="98334" cy="224451"/>
          </a:xfrm>
          <a:prstGeom prst="rect">
            <a:avLst/>
          </a:prstGeom>
          <a:blipFill>
            <a:blip r:embed="rId18"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84" name="object 84"/>
          <p:cNvSpPr/>
          <p:nvPr/>
        </p:nvSpPr>
        <p:spPr>
          <a:xfrm>
            <a:off x="5175597" y="9043378"/>
            <a:ext cx="98425" cy="224790"/>
          </a:xfrm>
          <a:custGeom>
            <a:avLst/>
            <a:gdLst/>
            <a:ahLst/>
            <a:cxnLst/>
            <a:rect l="l" t="t" r="r" b="b"/>
            <a:pathLst>
              <a:path w="98425" h="224790">
                <a:moveTo>
                  <a:pt x="0" y="224451"/>
                </a:moveTo>
                <a:lnTo>
                  <a:pt x="98334" y="224451"/>
                </a:lnTo>
                <a:lnTo>
                  <a:pt x="98334" y="0"/>
                </a:lnTo>
                <a:lnTo>
                  <a:pt x="0" y="0"/>
                </a:lnTo>
                <a:lnTo>
                  <a:pt x="0" y="224451"/>
                </a:lnTo>
                <a:close/>
              </a:path>
            </a:pathLst>
          </a:custGeom>
          <a:ln w="6344">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85" name="object 85"/>
          <p:cNvSpPr/>
          <p:nvPr/>
        </p:nvSpPr>
        <p:spPr>
          <a:xfrm>
            <a:off x="5210489" y="8773724"/>
            <a:ext cx="63443" cy="269653"/>
          </a:xfrm>
          <a:prstGeom prst="rect">
            <a:avLst/>
          </a:prstGeom>
          <a:blipFill>
            <a:blip r:embed="rId19"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86" name="object 86"/>
          <p:cNvSpPr/>
          <p:nvPr/>
        </p:nvSpPr>
        <p:spPr>
          <a:xfrm>
            <a:off x="5210489" y="8773724"/>
            <a:ext cx="63500" cy="269875"/>
          </a:xfrm>
          <a:custGeom>
            <a:avLst/>
            <a:gdLst/>
            <a:ahLst/>
            <a:cxnLst/>
            <a:rect l="l" t="t" r="r" b="b"/>
            <a:pathLst>
              <a:path w="63500" h="269875">
                <a:moveTo>
                  <a:pt x="0" y="269653"/>
                </a:moveTo>
                <a:lnTo>
                  <a:pt x="63443" y="269653"/>
                </a:lnTo>
                <a:lnTo>
                  <a:pt x="63443" y="0"/>
                </a:lnTo>
                <a:lnTo>
                  <a:pt x="0" y="0"/>
                </a:lnTo>
                <a:lnTo>
                  <a:pt x="0" y="269653"/>
                </a:lnTo>
                <a:close/>
              </a:path>
            </a:pathLst>
          </a:custGeom>
          <a:ln w="6344">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87" name="object 87"/>
          <p:cNvSpPr/>
          <p:nvPr/>
        </p:nvSpPr>
        <p:spPr>
          <a:xfrm>
            <a:off x="4761712" y="9042395"/>
            <a:ext cx="355695" cy="308138"/>
          </a:xfrm>
          <a:prstGeom prst="rect">
            <a:avLst/>
          </a:prstGeom>
          <a:blipFill>
            <a:blip r:embed="rId20"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88" name="object 88"/>
          <p:cNvSpPr/>
          <p:nvPr/>
        </p:nvSpPr>
        <p:spPr>
          <a:xfrm>
            <a:off x="4761712" y="9042395"/>
            <a:ext cx="356235" cy="308610"/>
          </a:xfrm>
          <a:custGeom>
            <a:avLst/>
            <a:gdLst/>
            <a:ahLst/>
            <a:cxnLst/>
            <a:rect l="l" t="t" r="r" b="b"/>
            <a:pathLst>
              <a:path w="356235" h="308609">
                <a:moveTo>
                  <a:pt x="355695" y="281023"/>
                </a:moveTo>
                <a:lnTo>
                  <a:pt x="355273" y="0"/>
                </a:lnTo>
                <a:lnTo>
                  <a:pt x="0" y="0"/>
                </a:lnTo>
                <a:lnTo>
                  <a:pt x="0" y="280328"/>
                </a:lnTo>
                <a:lnTo>
                  <a:pt x="21151" y="308138"/>
                </a:lnTo>
                <a:lnTo>
                  <a:pt x="41563" y="281320"/>
                </a:lnTo>
                <a:lnTo>
                  <a:pt x="61975" y="308138"/>
                </a:lnTo>
                <a:lnTo>
                  <a:pt x="83523" y="281320"/>
                </a:lnTo>
                <a:lnTo>
                  <a:pt x="103940" y="308138"/>
                </a:lnTo>
                <a:lnTo>
                  <a:pt x="124346" y="281320"/>
                </a:lnTo>
                <a:lnTo>
                  <a:pt x="144763" y="308138"/>
                </a:lnTo>
                <a:lnTo>
                  <a:pt x="165176" y="281320"/>
                </a:lnTo>
                <a:lnTo>
                  <a:pt x="185593" y="308138"/>
                </a:lnTo>
                <a:lnTo>
                  <a:pt x="206005" y="281320"/>
                </a:lnTo>
                <a:lnTo>
                  <a:pt x="227548" y="308138"/>
                </a:lnTo>
                <a:lnTo>
                  <a:pt x="248223" y="281023"/>
                </a:lnTo>
                <a:lnTo>
                  <a:pt x="268639" y="307840"/>
                </a:lnTo>
                <a:lnTo>
                  <a:pt x="289051" y="281023"/>
                </a:lnTo>
                <a:lnTo>
                  <a:pt x="310615" y="307840"/>
                </a:lnTo>
                <a:lnTo>
                  <a:pt x="328234" y="280948"/>
                </a:lnTo>
                <a:lnTo>
                  <a:pt x="355695" y="281023"/>
                </a:lnTo>
                <a:close/>
              </a:path>
            </a:pathLst>
          </a:custGeom>
          <a:ln w="6344">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89" name="object 89"/>
          <p:cNvSpPr/>
          <p:nvPr/>
        </p:nvSpPr>
        <p:spPr>
          <a:xfrm>
            <a:off x="4824585" y="9044776"/>
            <a:ext cx="31115" cy="300355"/>
          </a:xfrm>
          <a:custGeom>
            <a:avLst/>
            <a:gdLst/>
            <a:ahLst/>
            <a:cxnLst/>
            <a:rect l="l" t="t" r="r" b="b"/>
            <a:pathLst>
              <a:path w="31114" h="300354">
                <a:moveTo>
                  <a:pt x="0" y="300156"/>
                </a:moveTo>
                <a:lnTo>
                  <a:pt x="31047" y="0"/>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90" name="object 90"/>
          <p:cNvSpPr/>
          <p:nvPr/>
        </p:nvSpPr>
        <p:spPr>
          <a:xfrm>
            <a:off x="4782863" y="9043982"/>
            <a:ext cx="31115" cy="300355"/>
          </a:xfrm>
          <a:custGeom>
            <a:avLst/>
            <a:gdLst/>
            <a:ahLst/>
            <a:cxnLst/>
            <a:rect l="l" t="t" r="r" b="b"/>
            <a:pathLst>
              <a:path w="31114" h="300354">
                <a:moveTo>
                  <a:pt x="0" y="300156"/>
                </a:moveTo>
                <a:lnTo>
                  <a:pt x="31042" y="0"/>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91" name="object 91"/>
          <p:cNvSpPr/>
          <p:nvPr/>
        </p:nvSpPr>
        <p:spPr>
          <a:xfrm>
            <a:off x="4866316" y="9045173"/>
            <a:ext cx="31115" cy="300355"/>
          </a:xfrm>
          <a:custGeom>
            <a:avLst/>
            <a:gdLst/>
            <a:ahLst/>
            <a:cxnLst/>
            <a:rect l="l" t="t" r="r" b="b"/>
            <a:pathLst>
              <a:path w="31114" h="300354">
                <a:moveTo>
                  <a:pt x="0" y="300151"/>
                </a:moveTo>
                <a:lnTo>
                  <a:pt x="31037" y="0"/>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92" name="object 92"/>
          <p:cNvSpPr/>
          <p:nvPr/>
        </p:nvSpPr>
        <p:spPr>
          <a:xfrm>
            <a:off x="4908039" y="9045569"/>
            <a:ext cx="31115" cy="300355"/>
          </a:xfrm>
          <a:custGeom>
            <a:avLst/>
            <a:gdLst/>
            <a:ahLst/>
            <a:cxnLst/>
            <a:rect l="l" t="t" r="r" b="b"/>
            <a:pathLst>
              <a:path w="31114" h="300354">
                <a:moveTo>
                  <a:pt x="0" y="300151"/>
                </a:moveTo>
                <a:lnTo>
                  <a:pt x="31036" y="0"/>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93" name="object 93"/>
          <p:cNvSpPr/>
          <p:nvPr/>
        </p:nvSpPr>
        <p:spPr>
          <a:xfrm>
            <a:off x="4947985" y="9045173"/>
            <a:ext cx="31115" cy="300355"/>
          </a:xfrm>
          <a:custGeom>
            <a:avLst/>
            <a:gdLst/>
            <a:ahLst/>
            <a:cxnLst/>
            <a:rect l="l" t="t" r="r" b="b"/>
            <a:pathLst>
              <a:path w="31114" h="300354">
                <a:moveTo>
                  <a:pt x="0" y="300151"/>
                </a:moveTo>
                <a:lnTo>
                  <a:pt x="31041" y="0"/>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94" name="object 94"/>
          <p:cNvSpPr/>
          <p:nvPr/>
        </p:nvSpPr>
        <p:spPr>
          <a:xfrm>
            <a:off x="4989260" y="9045173"/>
            <a:ext cx="31115" cy="300355"/>
          </a:xfrm>
          <a:custGeom>
            <a:avLst/>
            <a:gdLst/>
            <a:ahLst/>
            <a:cxnLst/>
            <a:rect l="l" t="t" r="r" b="b"/>
            <a:pathLst>
              <a:path w="31114" h="300354">
                <a:moveTo>
                  <a:pt x="0" y="300151"/>
                </a:moveTo>
                <a:lnTo>
                  <a:pt x="31046" y="0"/>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95" name="object 95"/>
          <p:cNvSpPr/>
          <p:nvPr/>
        </p:nvSpPr>
        <p:spPr>
          <a:xfrm>
            <a:off x="5030982" y="9044776"/>
            <a:ext cx="31115" cy="300355"/>
          </a:xfrm>
          <a:custGeom>
            <a:avLst/>
            <a:gdLst/>
            <a:ahLst/>
            <a:cxnLst/>
            <a:rect l="l" t="t" r="r" b="b"/>
            <a:pathLst>
              <a:path w="31114" h="300354">
                <a:moveTo>
                  <a:pt x="0" y="300156"/>
                </a:moveTo>
                <a:lnTo>
                  <a:pt x="31056" y="0"/>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96" name="object 96"/>
          <p:cNvSpPr/>
          <p:nvPr/>
        </p:nvSpPr>
        <p:spPr>
          <a:xfrm>
            <a:off x="5071830" y="9044776"/>
            <a:ext cx="31115" cy="300355"/>
          </a:xfrm>
          <a:custGeom>
            <a:avLst/>
            <a:gdLst/>
            <a:ahLst/>
            <a:cxnLst/>
            <a:rect l="l" t="t" r="r" b="b"/>
            <a:pathLst>
              <a:path w="31114" h="300354">
                <a:moveTo>
                  <a:pt x="0" y="300156"/>
                </a:moveTo>
                <a:lnTo>
                  <a:pt x="31051" y="0"/>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97" name="object 97"/>
          <p:cNvSpPr/>
          <p:nvPr/>
        </p:nvSpPr>
        <p:spPr>
          <a:xfrm>
            <a:off x="4762754" y="9042395"/>
            <a:ext cx="12065" cy="118110"/>
          </a:xfrm>
          <a:custGeom>
            <a:avLst/>
            <a:gdLst/>
            <a:ahLst/>
            <a:cxnLst/>
            <a:rect l="l" t="t" r="r" b="b"/>
            <a:pathLst>
              <a:path w="12064" h="118109">
                <a:moveTo>
                  <a:pt x="0" y="117747"/>
                </a:moveTo>
                <a:lnTo>
                  <a:pt x="12009" y="0"/>
                </a:lnTo>
              </a:path>
            </a:pathLst>
          </a:custGeom>
          <a:ln w="3175">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98" name="object 98"/>
          <p:cNvSpPr/>
          <p:nvPr/>
        </p:nvSpPr>
        <p:spPr>
          <a:xfrm>
            <a:off x="4761618" y="8664276"/>
            <a:ext cx="448871" cy="379050"/>
          </a:xfrm>
          <a:prstGeom prst="rect">
            <a:avLst/>
          </a:prstGeom>
          <a:blipFill>
            <a:blip r:embed="rId21"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99" name="object 99"/>
          <p:cNvSpPr/>
          <p:nvPr/>
        </p:nvSpPr>
        <p:spPr>
          <a:xfrm>
            <a:off x="4761618" y="8664276"/>
            <a:ext cx="448945" cy="379730"/>
          </a:xfrm>
          <a:custGeom>
            <a:avLst/>
            <a:gdLst/>
            <a:ahLst/>
            <a:cxnLst/>
            <a:rect l="l" t="t" r="r" b="b"/>
            <a:pathLst>
              <a:path w="448945" h="379729">
                <a:moveTo>
                  <a:pt x="348154" y="0"/>
                </a:moveTo>
                <a:lnTo>
                  <a:pt x="348154" y="36486"/>
                </a:lnTo>
                <a:lnTo>
                  <a:pt x="92789" y="36486"/>
                </a:lnTo>
                <a:lnTo>
                  <a:pt x="92789" y="0"/>
                </a:lnTo>
                <a:lnTo>
                  <a:pt x="0" y="0"/>
                </a:lnTo>
                <a:lnTo>
                  <a:pt x="0" y="379101"/>
                </a:lnTo>
                <a:lnTo>
                  <a:pt x="448871" y="379101"/>
                </a:lnTo>
                <a:lnTo>
                  <a:pt x="448871" y="0"/>
                </a:lnTo>
                <a:lnTo>
                  <a:pt x="348154" y="0"/>
                </a:lnTo>
                <a:close/>
              </a:path>
            </a:pathLst>
          </a:custGeom>
          <a:ln w="6344">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00" name="object 100"/>
          <p:cNvSpPr/>
          <p:nvPr/>
        </p:nvSpPr>
        <p:spPr>
          <a:xfrm>
            <a:off x="6040580" y="8713200"/>
            <a:ext cx="42390" cy="327000"/>
          </a:xfrm>
          <a:prstGeom prst="rect">
            <a:avLst/>
          </a:prstGeom>
          <a:blipFill>
            <a:blip r:embed="rId22"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01" name="object 101"/>
          <p:cNvSpPr/>
          <p:nvPr/>
        </p:nvSpPr>
        <p:spPr>
          <a:xfrm>
            <a:off x="6040580" y="8713200"/>
            <a:ext cx="42545" cy="327025"/>
          </a:xfrm>
          <a:custGeom>
            <a:avLst/>
            <a:gdLst/>
            <a:ahLst/>
            <a:cxnLst/>
            <a:rect l="l" t="t" r="r" b="b"/>
            <a:pathLst>
              <a:path w="42545" h="327025">
                <a:moveTo>
                  <a:pt x="42390" y="0"/>
                </a:moveTo>
                <a:lnTo>
                  <a:pt x="34" y="0"/>
                </a:lnTo>
                <a:lnTo>
                  <a:pt x="0" y="327000"/>
                </a:lnTo>
                <a:lnTo>
                  <a:pt x="42370" y="327000"/>
                </a:lnTo>
                <a:lnTo>
                  <a:pt x="42390" y="0"/>
                </a:lnTo>
                <a:close/>
              </a:path>
            </a:pathLst>
          </a:custGeom>
          <a:ln w="6346">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02" name="object 102"/>
          <p:cNvSpPr/>
          <p:nvPr/>
        </p:nvSpPr>
        <p:spPr>
          <a:xfrm>
            <a:off x="5528117" y="9346317"/>
            <a:ext cx="555363" cy="74846"/>
          </a:xfrm>
          <a:prstGeom prst="rect">
            <a:avLst/>
          </a:prstGeom>
          <a:blipFill>
            <a:blip r:embed="rId23" cstate="print"/>
            <a:stretch>
              <a:fillRect/>
            </a:stretch>
          </a:blipFill>
        </p:spPr>
        <p:txBody>
          <a:bodyPr wrap="square" lIns="0" tIns="0" rIns="0" bIns="0" rtlCol="0"/>
          <a:lstStyle/>
          <a:p>
            <a:endParaRPr sz="2800">
              <a:latin typeface="华文细黑" panose="02010600040101010101" pitchFamily="2" charset="-122"/>
              <a:ea typeface="华文细黑" panose="02010600040101010101" pitchFamily="2" charset="-122"/>
            </a:endParaRPr>
          </a:p>
        </p:txBody>
      </p:sp>
      <p:sp>
        <p:nvSpPr>
          <p:cNvPr id="103" name="object 103"/>
          <p:cNvSpPr/>
          <p:nvPr/>
        </p:nvSpPr>
        <p:spPr>
          <a:xfrm>
            <a:off x="5528117" y="9346317"/>
            <a:ext cx="555625" cy="74930"/>
          </a:xfrm>
          <a:custGeom>
            <a:avLst/>
            <a:gdLst/>
            <a:ahLst/>
            <a:cxnLst/>
            <a:rect l="l" t="t" r="r" b="b"/>
            <a:pathLst>
              <a:path w="555625" h="74929">
                <a:moveTo>
                  <a:pt x="555363" y="0"/>
                </a:moveTo>
                <a:lnTo>
                  <a:pt x="555363" y="18344"/>
                </a:lnTo>
                <a:lnTo>
                  <a:pt x="511098" y="18344"/>
                </a:lnTo>
                <a:lnTo>
                  <a:pt x="511098" y="59279"/>
                </a:lnTo>
                <a:lnTo>
                  <a:pt x="504430" y="51585"/>
                </a:lnTo>
                <a:lnTo>
                  <a:pt x="496099" y="46590"/>
                </a:lnTo>
                <a:lnTo>
                  <a:pt x="496099" y="56581"/>
                </a:lnTo>
                <a:lnTo>
                  <a:pt x="496099" y="66532"/>
                </a:lnTo>
                <a:lnTo>
                  <a:pt x="496099" y="74846"/>
                </a:lnTo>
                <a:lnTo>
                  <a:pt x="15742" y="74846"/>
                </a:lnTo>
                <a:lnTo>
                  <a:pt x="0" y="46590"/>
                </a:lnTo>
                <a:lnTo>
                  <a:pt x="0" y="38286"/>
                </a:lnTo>
                <a:lnTo>
                  <a:pt x="255709" y="38286"/>
                </a:lnTo>
                <a:lnTo>
                  <a:pt x="255709" y="39"/>
                </a:lnTo>
                <a:lnTo>
                  <a:pt x="555363" y="0"/>
                </a:lnTo>
                <a:close/>
              </a:path>
            </a:pathLst>
          </a:custGeom>
          <a:ln w="6345">
            <a:solidFill>
              <a:srgbClr val="373535"/>
            </a:solidFill>
          </a:ln>
        </p:spPr>
        <p:txBody>
          <a:bodyPr wrap="square" lIns="0" tIns="0" rIns="0" bIns="0" rtlCol="0"/>
          <a:lstStyle/>
          <a:p>
            <a:endParaRPr sz="2800">
              <a:latin typeface="华文细黑" panose="02010600040101010101" pitchFamily="2" charset="-122"/>
              <a:ea typeface="华文细黑" panose="02010600040101010101" pitchFamily="2" charset="-122"/>
            </a:endParaRPr>
          </a:p>
        </p:txBody>
      </p:sp>
      <p:sp>
        <p:nvSpPr>
          <p:cNvPr id="104" name="object 104"/>
          <p:cNvSpPr/>
          <p:nvPr/>
        </p:nvSpPr>
        <p:spPr>
          <a:xfrm>
            <a:off x="6017598" y="8674953"/>
            <a:ext cx="22435" cy="364265"/>
          </a:xfrm>
          <a:prstGeom prst="rect">
            <a:avLst/>
          </a:prstGeom>
          <a:blipFill>
            <a:blip r:embed="rId24"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05" name="object 105"/>
          <p:cNvSpPr/>
          <p:nvPr/>
        </p:nvSpPr>
        <p:spPr>
          <a:xfrm>
            <a:off x="6017598" y="8674953"/>
            <a:ext cx="22860" cy="364490"/>
          </a:xfrm>
          <a:custGeom>
            <a:avLst/>
            <a:gdLst/>
            <a:ahLst/>
            <a:cxnLst/>
            <a:rect l="l" t="t" r="r" b="b"/>
            <a:pathLst>
              <a:path w="22860" h="364490">
                <a:moveTo>
                  <a:pt x="0" y="364265"/>
                </a:moveTo>
                <a:lnTo>
                  <a:pt x="22435" y="364265"/>
                </a:lnTo>
                <a:lnTo>
                  <a:pt x="22435" y="0"/>
                </a:lnTo>
                <a:lnTo>
                  <a:pt x="0" y="0"/>
                </a:lnTo>
                <a:lnTo>
                  <a:pt x="0" y="364265"/>
                </a:lnTo>
                <a:close/>
              </a:path>
            </a:pathLst>
          </a:custGeom>
          <a:ln w="6346">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06" name="object 106"/>
          <p:cNvSpPr/>
          <p:nvPr/>
        </p:nvSpPr>
        <p:spPr>
          <a:xfrm>
            <a:off x="5528068" y="8656669"/>
            <a:ext cx="15226" cy="382549"/>
          </a:xfrm>
          <a:prstGeom prst="rect">
            <a:avLst/>
          </a:prstGeom>
          <a:blipFill>
            <a:blip r:embed="rId25"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07" name="object 107"/>
          <p:cNvSpPr/>
          <p:nvPr/>
        </p:nvSpPr>
        <p:spPr>
          <a:xfrm>
            <a:off x="5528067" y="8656669"/>
            <a:ext cx="15240" cy="382905"/>
          </a:xfrm>
          <a:custGeom>
            <a:avLst/>
            <a:gdLst/>
            <a:ahLst/>
            <a:cxnLst/>
            <a:rect l="l" t="t" r="r" b="b"/>
            <a:pathLst>
              <a:path w="15239" h="382904">
                <a:moveTo>
                  <a:pt x="0" y="382247"/>
                </a:moveTo>
                <a:lnTo>
                  <a:pt x="833" y="23270"/>
                </a:lnTo>
                <a:lnTo>
                  <a:pt x="15226" y="0"/>
                </a:lnTo>
                <a:lnTo>
                  <a:pt x="15226" y="382549"/>
                </a:lnTo>
                <a:lnTo>
                  <a:pt x="0" y="382247"/>
                </a:lnTo>
                <a:close/>
              </a:path>
            </a:pathLst>
          </a:custGeom>
          <a:ln w="6346">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08" name="object 108"/>
          <p:cNvSpPr/>
          <p:nvPr/>
        </p:nvSpPr>
        <p:spPr>
          <a:xfrm>
            <a:off x="5543294" y="8656669"/>
            <a:ext cx="483447" cy="383080"/>
          </a:xfrm>
          <a:prstGeom prst="rect">
            <a:avLst/>
          </a:prstGeom>
          <a:blipFill>
            <a:blip r:embed="rId26"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09" name="object 109"/>
          <p:cNvSpPr/>
          <p:nvPr/>
        </p:nvSpPr>
        <p:spPr>
          <a:xfrm>
            <a:off x="5543294" y="8656669"/>
            <a:ext cx="483870" cy="383540"/>
          </a:xfrm>
          <a:custGeom>
            <a:avLst/>
            <a:gdLst/>
            <a:ahLst/>
            <a:cxnLst/>
            <a:rect l="l" t="t" r="r" b="b"/>
            <a:pathLst>
              <a:path w="483870" h="383540">
                <a:moveTo>
                  <a:pt x="0" y="383080"/>
                </a:moveTo>
                <a:lnTo>
                  <a:pt x="483447" y="383080"/>
                </a:lnTo>
                <a:lnTo>
                  <a:pt x="483447" y="0"/>
                </a:lnTo>
                <a:lnTo>
                  <a:pt x="0" y="0"/>
                </a:lnTo>
                <a:lnTo>
                  <a:pt x="0" y="383080"/>
                </a:lnTo>
                <a:close/>
              </a:path>
            </a:pathLst>
          </a:custGeom>
          <a:ln w="6346">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10" name="object 110"/>
          <p:cNvSpPr/>
          <p:nvPr/>
        </p:nvSpPr>
        <p:spPr>
          <a:xfrm>
            <a:off x="5784051" y="9038917"/>
            <a:ext cx="298498" cy="307886"/>
          </a:xfrm>
          <a:prstGeom prst="rect">
            <a:avLst/>
          </a:prstGeom>
          <a:blipFill>
            <a:blip r:embed="rId27"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11" name="object 111"/>
          <p:cNvSpPr/>
          <p:nvPr/>
        </p:nvSpPr>
        <p:spPr>
          <a:xfrm>
            <a:off x="5784051" y="9038917"/>
            <a:ext cx="299085" cy="307975"/>
          </a:xfrm>
          <a:custGeom>
            <a:avLst/>
            <a:gdLst/>
            <a:ahLst/>
            <a:cxnLst/>
            <a:rect l="l" t="t" r="r" b="b"/>
            <a:pathLst>
              <a:path w="299085" h="307975">
                <a:moveTo>
                  <a:pt x="0" y="307886"/>
                </a:moveTo>
                <a:lnTo>
                  <a:pt x="298498" y="307886"/>
                </a:lnTo>
                <a:lnTo>
                  <a:pt x="298498" y="0"/>
                </a:lnTo>
                <a:lnTo>
                  <a:pt x="0" y="0"/>
                </a:lnTo>
                <a:lnTo>
                  <a:pt x="0" y="307886"/>
                </a:lnTo>
                <a:close/>
              </a:path>
            </a:pathLst>
          </a:custGeom>
          <a:ln w="6346">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12" name="object 112"/>
          <p:cNvSpPr/>
          <p:nvPr/>
        </p:nvSpPr>
        <p:spPr>
          <a:xfrm>
            <a:off x="5528067" y="9038917"/>
            <a:ext cx="255293" cy="346083"/>
          </a:xfrm>
          <a:prstGeom prst="rect">
            <a:avLst/>
          </a:prstGeom>
          <a:blipFill>
            <a:blip r:embed="rId28"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13" name="object 113"/>
          <p:cNvSpPr/>
          <p:nvPr/>
        </p:nvSpPr>
        <p:spPr>
          <a:xfrm>
            <a:off x="5528067" y="9038917"/>
            <a:ext cx="255904" cy="346710"/>
          </a:xfrm>
          <a:custGeom>
            <a:avLst/>
            <a:gdLst/>
            <a:ahLst/>
            <a:cxnLst/>
            <a:rect l="l" t="t" r="r" b="b"/>
            <a:pathLst>
              <a:path w="255904" h="346709">
                <a:moveTo>
                  <a:pt x="0" y="346083"/>
                </a:moveTo>
                <a:lnTo>
                  <a:pt x="255293" y="346083"/>
                </a:lnTo>
                <a:lnTo>
                  <a:pt x="255293" y="0"/>
                </a:lnTo>
                <a:lnTo>
                  <a:pt x="0" y="0"/>
                </a:lnTo>
                <a:lnTo>
                  <a:pt x="0" y="346083"/>
                </a:lnTo>
                <a:close/>
              </a:path>
            </a:pathLst>
          </a:custGeom>
          <a:ln w="6346">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14" name="object 114"/>
          <p:cNvSpPr txBox="1"/>
          <p:nvPr/>
        </p:nvSpPr>
        <p:spPr>
          <a:xfrm>
            <a:off x="3856353" y="9465474"/>
            <a:ext cx="745349" cy="228268"/>
          </a:xfrm>
          <a:prstGeom prst="rect">
            <a:avLst/>
          </a:prstGeom>
        </p:spPr>
        <p:txBody>
          <a:bodyPr vert="horz" wrap="square" lIns="0" tIns="12700" rIns="0" bIns="0" rtlCol="0">
            <a:spAutoFit/>
          </a:bodyPr>
          <a:lstStyle/>
          <a:p>
            <a:pPr algn="ctr">
              <a:lnSpc>
                <a:spcPct val="100000"/>
              </a:lnSpc>
              <a:spcBef>
                <a:spcPts val="100"/>
              </a:spcBef>
              <a:tabLst>
                <a:tab pos="810895" algn="l"/>
                <a:tab pos="1577340" algn="l"/>
              </a:tabLst>
            </a:pPr>
            <a:r>
              <a:rPr lang="en-US" sz="700" b="0" i="0" u="none" strike="noStrike">
                <a:latin typeface="华文细黑" panose="02010600040101010101" pitchFamily="2" charset="-122"/>
                <a:ea typeface="华文细黑" panose="02010600040101010101" pitchFamily="2" charset="-122"/>
                <a:cs typeface="Arial"/>
              </a:rPr>
              <a:t>External thread</a:t>
            </a:r>
            <a:br>
              <a:rPr lang="en-US" sz="700" b="0" i="0" u="none" strike="noStrike">
                <a:latin typeface="华文细黑" panose="02010600040101010101" pitchFamily="2" charset="-122"/>
                <a:ea typeface="华文细黑" panose="02010600040101010101" pitchFamily="2" charset="-122"/>
                <a:cs typeface="Arial"/>
              </a:rPr>
            </a:br>
            <a:r>
              <a:rPr lang="ZH-CN" altLang="ZH-CN" sz="700" b="0" i="0" u="none" strike="noStrike">
                <a:latin typeface="华文细黑" panose="02010600040101010101" pitchFamily="2" charset="-122"/>
                <a:ea typeface="华文细黑" panose="02010600040101010101" pitchFamily="2" charset="-122"/>
                <a:cs typeface="Arial"/>
              </a:rPr>
              <a:t>外螺纹</a:t>
            </a:r>
            <a:endParaRPr sz="1050" dirty="0">
              <a:latin typeface="华文细黑" panose="02010600040101010101" pitchFamily="2" charset="-122"/>
              <a:ea typeface="华文细黑" panose="02010600040101010101" pitchFamily="2" charset="-122"/>
              <a:cs typeface="Arial"/>
            </a:endParaRPr>
          </a:p>
        </p:txBody>
      </p:sp>
      <p:sp>
        <p:nvSpPr>
          <p:cNvPr id="115" name="object 115"/>
          <p:cNvSpPr/>
          <p:nvPr/>
        </p:nvSpPr>
        <p:spPr>
          <a:xfrm>
            <a:off x="6720741" y="9040810"/>
            <a:ext cx="131414" cy="259873"/>
          </a:xfrm>
          <a:prstGeom prst="rect">
            <a:avLst/>
          </a:prstGeom>
          <a:blipFill>
            <a:blip r:embed="rId29"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16" name="object 116"/>
          <p:cNvSpPr/>
          <p:nvPr/>
        </p:nvSpPr>
        <p:spPr>
          <a:xfrm>
            <a:off x="6720741" y="9040810"/>
            <a:ext cx="131445" cy="260350"/>
          </a:xfrm>
          <a:custGeom>
            <a:avLst/>
            <a:gdLst/>
            <a:ahLst/>
            <a:cxnLst/>
            <a:rect l="l" t="t" r="r" b="b"/>
            <a:pathLst>
              <a:path w="131445" h="260350">
                <a:moveTo>
                  <a:pt x="0" y="259873"/>
                </a:moveTo>
                <a:lnTo>
                  <a:pt x="131414" y="259873"/>
                </a:lnTo>
                <a:lnTo>
                  <a:pt x="131414" y="0"/>
                </a:lnTo>
                <a:lnTo>
                  <a:pt x="0" y="0"/>
                </a:lnTo>
                <a:lnTo>
                  <a:pt x="0" y="259873"/>
                </a:lnTo>
                <a:close/>
              </a:path>
            </a:pathLst>
          </a:custGeom>
          <a:ln w="6350">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17" name="object 117"/>
          <p:cNvSpPr/>
          <p:nvPr/>
        </p:nvSpPr>
        <p:spPr>
          <a:xfrm>
            <a:off x="6658106" y="9040811"/>
            <a:ext cx="62758" cy="323495"/>
          </a:xfrm>
          <a:prstGeom prst="rect">
            <a:avLst/>
          </a:prstGeom>
          <a:blipFill>
            <a:blip r:embed="rId30"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18" name="object 118"/>
          <p:cNvSpPr/>
          <p:nvPr/>
        </p:nvSpPr>
        <p:spPr>
          <a:xfrm>
            <a:off x="6658106" y="9040811"/>
            <a:ext cx="62865" cy="323850"/>
          </a:xfrm>
          <a:custGeom>
            <a:avLst/>
            <a:gdLst/>
            <a:ahLst/>
            <a:cxnLst/>
            <a:rect l="l" t="t" r="r" b="b"/>
            <a:pathLst>
              <a:path w="62865" h="323850">
                <a:moveTo>
                  <a:pt x="62758" y="0"/>
                </a:moveTo>
                <a:lnTo>
                  <a:pt x="62758" y="260354"/>
                </a:lnTo>
                <a:lnTo>
                  <a:pt x="0" y="323496"/>
                </a:lnTo>
                <a:lnTo>
                  <a:pt x="0" y="0"/>
                </a:lnTo>
                <a:lnTo>
                  <a:pt x="62758" y="0"/>
                </a:lnTo>
                <a:close/>
              </a:path>
            </a:pathLst>
          </a:custGeom>
          <a:ln w="6350">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19" name="object 119"/>
          <p:cNvSpPr/>
          <p:nvPr/>
        </p:nvSpPr>
        <p:spPr>
          <a:xfrm>
            <a:off x="6230029" y="8662215"/>
            <a:ext cx="36952" cy="704776"/>
          </a:xfrm>
          <a:prstGeom prst="rect">
            <a:avLst/>
          </a:prstGeom>
          <a:blipFill>
            <a:blip r:embed="rId31"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20" name="object 120"/>
          <p:cNvSpPr/>
          <p:nvPr/>
        </p:nvSpPr>
        <p:spPr>
          <a:xfrm>
            <a:off x="6230029" y="8662215"/>
            <a:ext cx="37465" cy="704850"/>
          </a:xfrm>
          <a:custGeom>
            <a:avLst/>
            <a:gdLst/>
            <a:ahLst/>
            <a:cxnLst/>
            <a:rect l="l" t="t" r="r" b="b"/>
            <a:pathLst>
              <a:path w="37464" h="704850">
                <a:moveTo>
                  <a:pt x="0" y="704776"/>
                </a:moveTo>
                <a:lnTo>
                  <a:pt x="36952" y="704776"/>
                </a:lnTo>
                <a:lnTo>
                  <a:pt x="36952" y="0"/>
                </a:lnTo>
                <a:lnTo>
                  <a:pt x="0" y="0"/>
                </a:lnTo>
                <a:lnTo>
                  <a:pt x="0" y="704776"/>
                </a:lnTo>
                <a:close/>
              </a:path>
            </a:pathLst>
          </a:custGeom>
          <a:ln w="6350">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21" name="object 121"/>
          <p:cNvSpPr/>
          <p:nvPr/>
        </p:nvSpPr>
        <p:spPr>
          <a:xfrm>
            <a:off x="6770473" y="8759790"/>
            <a:ext cx="81286" cy="281110"/>
          </a:xfrm>
          <a:prstGeom prst="rect">
            <a:avLst/>
          </a:prstGeom>
          <a:blipFill>
            <a:blip r:embed="rId32"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22" name="object 122"/>
          <p:cNvSpPr/>
          <p:nvPr/>
        </p:nvSpPr>
        <p:spPr>
          <a:xfrm>
            <a:off x="6770473" y="8759790"/>
            <a:ext cx="81915" cy="281305"/>
          </a:xfrm>
          <a:custGeom>
            <a:avLst/>
            <a:gdLst/>
            <a:ahLst/>
            <a:cxnLst/>
            <a:rect l="l" t="t" r="r" b="b"/>
            <a:pathLst>
              <a:path w="81915" h="281304">
                <a:moveTo>
                  <a:pt x="81287" y="4603"/>
                </a:moveTo>
                <a:lnTo>
                  <a:pt x="81287" y="281110"/>
                </a:lnTo>
                <a:lnTo>
                  <a:pt x="0" y="281110"/>
                </a:lnTo>
                <a:lnTo>
                  <a:pt x="0" y="0"/>
                </a:lnTo>
                <a:lnTo>
                  <a:pt x="76722" y="73"/>
                </a:lnTo>
                <a:lnTo>
                  <a:pt x="81287" y="4603"/>
                </a:lnTo>
                <a:close/>
              </a:path>
            </a:pathLst>
          </a:custGeom>
          <a:ln w="6350">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23" name="object 123"/>
          <p:cNvSpPr/>
          <p:nvPr/>
        </p:nvSpPr>
        <p:spPr>
          <a:xfrm>
            <a:off x="6739453" y="8698275"/>
            <a:ext cx="30871" cy="342437"/>
          </a:xfrm>
          <a:prstGeom prst="rect">
            <a:avLst/>
          </a:prstGeom>
          <a:blipFill>
            <a:blip r:embed="rId33"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24" name="object 124"/>
          <p:cNvSpPr/>
          <p:nvPr/>
        </p:nvSpPr>
        <p:spPr>
          <a:xfrm>
            <a:off x="6739453" y="8698275"/>
            <a:ext cx="31115" cy="342900"/>
          </a:xfrm>
          <a:custGeom>
            <a:avLst/>
            <a:gdLst/>
            <a:ahLst/>
            <a:cxnLst/>
            <a:rect l="l" t="t" r="r" b="b"/>
            <a:pathLst>
              <a:path w="31115" h="342900">
                <a:moveTo>
                  <a:pt x="0" y="342427"/>
                </a:moveTo>
                <a:lnTo>
                  <a:pt x="0" y="669"/>
                </a:lnTo>
                <a:lnTo>
                  <a:pt x="448" y="10892"/>
                </a:lnTo>
                <a:lnTo>
                  <a:pt x="3814" y="14229"/>
                </a:lnTo>
                <a:lnTo>
                  <a:pt x="12990" y="10620"/>
                </a:lnTo>
                <a:lnTo>
                  <a:pt x="30871" y="0"/>
                </a:lnTo>
                <a:lnTo>
                  <a:pt x="30871" y="342437"/>
                </a:lnTo>
                <a:lnTo>
                  <a:pt x="0" y="342427"/>
                </a:lnTo>
                <a:close/>
              </a:path>
            </a:pathLst>
          </a:custGeom>
          <a:ln w="6350">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25" name="object 125"/>
          <p:cNvSpPr/>
          <p:nvPr/>
        </p:nvSpPr>
        <p:spPr>
          <a:xfrm>
            <a:off x="6229880" y="9300685"/>
            <a:ext cx="622276" cy="120478"/>
          </a:xfrm>
          <a:prstGeom prst="rect">
            <a:avLst/>
          </a:prstGeom>
          <a:blipFill>
            <a:blip r:embed="rId34" cstate="print"/>
            <a:stretch>
              <a:fillRect/>
            </a:stretch>
          </a:blipFill>
        </p:spPr>
        <p:txBody>
          <a:bodyPr wrap="square" lIns="0" tIns="0" rIns="0" bIns="0" rtlCol="0"/>
          <a:lstStyle/>
          <a:p>
            <a:endParaRPr sz="2800">
              <a:latin typeface="华文细黑" panose="02010600040101010101" pitchFamily="2" charset="-122"/>
              <a:ea typeface="华文细黑" panose="02010600040101010101" pitchFamily="2" charset="-122"/>
            </a:endParaRPr>
          </a:p>
        </p:txBody>
      </p:sp>
      <p:sp>
        <p:nvSpPr>
          <p:cNvPr id="126" name="object 126"/>
          <p:cNvSpPr/>
          <p:nvPr/>
        </p:nvSpPr>
        <p:spPr>
          <a:xfrm>
            <a:off x="6229880" y="9300685"/>
            <a:ext cx="622300" cy="120650"/>
          </a:xfrm>
          <a:custGeom>
            <a:avLst/>
            <a:gdLst/>
            <a:ahLst/>
            <a:cxnLst/>
            <a:rect l="l" t="t" r="r" b="b"/>
            <a:pathLst>
              <a:path w="622300" h="120650">
                <a:moveTo>
                  <a:pt x="0" y="120478"/>
                </a:moveTo>
                <a:lnTo>
                  <a:pt x="0" y="69804"/>
                </a:lnTo>
                <a:lnTo>
                  <a:pt x="6424" y="63622"/>
                </a:lnTo>
                <a:lnTo>
                  <a:pt x="427557" y="63622"/>
                </a:lnTo>
                <a:lnTo>
                  <a:pt x="491466" y="481"/>
                </a:lnTo>
                <a:lnTo>
                  <a:pt x="622276" y="0"/>
                </a:lnTo>
                <a:lnTo>
                  <a:pt x="621680" y="17983"/>
                </a:lnTo>
                <a:lnTo>
                  <a:pt x="617167" y="22497"/>
                </a:lnTo>
                <a:lnTo>
                  <a:pt x="540096" y="22497"/>
                </a:lnTo>
                <a:lnTo>
                  <a:pt x="540567" y="84438"/>
                </a:lnTo>
                <a:lnTo>
                  <a:pt x="520690" y="74749"/>
                </a:lnTo>
                <a:lnTo>
                  <a:pt x="509042" y="75677"/>
                </a:lnTo>
                <a:lnTo>
                  <a:pt x="509042" y="75677"/>
                </a:lnTo>
                <a:lnTo>
                  <a:pt x="509042" y="120478"/>
                </a:lnTo>
                <a:lnTo>
                  <a:pt x="0" y="120478"/>
                </a:lnTo>
                <a:close/>
              </a:path>
            </a:pathLst>
          </a:custGeom>
          <a:ln w="6350">
            <a:solidFill>
              <a:srgbClr val="373535"/>
            </a:solidFill>
          </a:ln>
        </p:spPr>
        <p:txBody>
          <a:bodyPr wrap="square" lIns="0" tIns="0" rIns="0" bIns="0" rtlCol="0"/>
          <a:lstStyle/>
          <a:p>
            <a:endParaRPr sz="2800">
              <a:latin typeface="华文细黑" panose="02010600040101010101" pitchFamily="2" charset="-122"/>
              <a:ea typeface="华文细黑" panose="02010600040101010101" pitchFamily="2" charset="-122"/>
            </a:endParaRPr>
          </a:p>
        </p:txBody>
      </p:sp>
      <p:sp>
        <p:nvSpPr>
          <p:cNvPr id="127" name="object 127"/>
          <p:cNvSpPr/>
          <p:nvPr/>
        </p:nvSpPr>
        <p:spPr>
          <a:xfrm>
            <a:off x="6241766" y="8662214"/>
            <a:ext cx="497652" cy="378686"/>
          </a:xfrm>
          <a:prstGeom prst="rect">
            <a:avLst/>
          </a:prstGeom>
          <a:blipFill>
            <a:blip r:embed="rId35"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28" name="object 128"/>
          <p:cNvSpPr/>
          <p:nvPr/>
        </p:nvSpPr>
        <p:spPr>
          <a:xfrm>
            <a:off x="6241766" y="8662214"/>
            <a:ext cx="497840" cy="379095"/>
          </a:xfrm>
          <a:custGeom>
            <a:avLst/>
            <a:gdLst/>
            <a:ahLst/>
            <a:cxnLst/>
            <a:rect l="l" t="t" r="r" b="b"/>
            <a:pathLst>
              <a:path w="497840" h="379095">
                <a:moveTo>
                  <a:pt x="0" y="378686"/>
                </a:moveTo>
                <a:lnTo>
                  <a:pt x="497652" y="378686"/>
                </a:lnTo>
                <a:lnTo>
                  <a:pt x="497652" y="0"/>
                </a:lnTo>
                <a:lnTo>
                  <a:pt x="0" y="0"/>
                </a:lnTo>
                <a:lnTo>
                  <a:pt x="0" y="378686"/>
                </a:lnTo>
                <a:close/>
              </a:path>
            </a:pathLst>
          </a:custGeom>
          <a:ln w="6350">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29" name="object 129"/>
          <p:cNvSpPr/>
          <p:nvPr/>
        </p:nvSpPr>
        <p:spPr>
          <a:xfrm>
            <a:off x="6241766" y="9040810"/>
            <a:ext cx="416291" cy="323496"/>
          </a:xfrm>
          <a:prstGeom prst="rect">
            <a:avLst/>
          </a:prstGeom>
          <a:blipFill>
            <a:blip r:embed="rId36"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30" name="object 130"/>
          <p:cNvSpPr/>
          <p:nvPr/>
        </p:nvSpPr>
        <p:spPr>
          <a:xfrm>
            <a:off x="6241766" y="9040810"/>
            <a:ext cx="416559" cy="323850"/>
          </a:xfrm>
          <a:custGeom>
            <a:avLst/>
            <a:gdLst/>
            <a:ahLst/>
            <a:cxnLst/>
            <a:rect l="l" t="t" r="r" b="b"/>
            <a:pathLst>
              <a:path w="416559" h="323850">
                <a:moveTo>
                  <a:pt x="0" y="323496"/>
                </a:moveTo>
                <a:lnTo>
                  <a:pt x="416291" y="323496"/>
                </a:lnTo>
                <a:lnTo>
                  <a:pt x="416291" y="0"/>
                </a:lnTo>
                <a:lnTo>
                  <a:pt x="0" y="0"/>
                </a:lnTo>
                <a:lnTo>
                  <a:pt x="0" y="323496"/>
                </a:lnTo>
                <a:close/>
              </a:path>
            </a:pathLst>
          </a:custGeom>
          <a:ln w="6350">
            <a:solidFill>
              <a:srgbClr val="373535"/>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31" name="object 131"/>
          <p:cNvSpPr txBox="1"/>
          <p:nvPr/>
        </p:nvSpPr>
        <p:spPr>
          <a:xfrm>
            <a:off x="6214004" y="9458231"/>
            <a:ext cx="622275" cy="228268"/>
          </a:xfrm>
          <a:prstGeom prst="rect">
            <a:avLst/>
          </a:prstGeom>
        </p:spPr>
        <p:txBody>
          <a:bodyPr vert="horz" wrap="square" lIns="0" tIns="12700" rIns="0" bIns="0" rtlCol="0">
            <a:spAutoFit/>
          </a:bodyPr>
          <a:lstStyle/>
          <a:p>
            <a:pPr marL="12700" algn="ctr">
              <a:lnSpc>
                <a:spcPct val="100000"/>
              </a:lnSpc>
              <a:spcBef>
                <a:spcPts val="100"/>
              </a:spcBef>
            </a:pPr>
            <a:r>
              <a:rPr lang="en-US" sz="700" b="0" i="0" u="none" strike="noStrike">
                <a:latin typeface="华文细黑" panose="02010600040101010101" pitchFamily="2" charset="-122"/>
                <a:ea typeface="华文细黑" panose="02010600040101010101" pitchFamily="2" charset="-122"/>
                <a:cs typeface="Arial"/>
              </a:rPr>
              <a:t>Welding</a:t>
            </a:r>
            <a:br>
              <a:rPr lang="en-US" sz="700" b="0" i="0" u="none" strike="noStrike">
                <a:latin typeface="华文细黑" panose="02010600040101010101" pitchFamily="2" charset="-122"/>
                <a:ea typeface="华文细黑" panose="02010600040101010101" pitchFamily="2" charset="-122"/>
                <a:cs typeface="Arial"/>
              </a:rPr>
            </a:br>
            <a:r>
              <a:rPr lang="ZH-CN" altLang="ZH-CN" sz="700" b="0" i="0" u="none" strike="noStrike">
                <a:latin typeface="华文细黑" panose="02010600040101010101" pitchFamily="2" charset="-122"/>
                <a:ea typeface="华文细黑" panose="02010600040101010101" pitchFamily="2" charset="-122"/>
                <a:cs typeface="Arial"/>
              </a:rPr>
              <a:t>焊接</a:t>
            </a:r>
            <a:endParaRPr sz="1050" dirty="0">
              <a:latin typeface="华文细黑" panose="02010600040101010101" pitchFamily="2" charset="-122"/>
              <a:ea typeface="华文细黑" panose="02010600040101010101" pitchFamily="2" charset="-122"/>
              <a:cs typeface="Arial"/>
            </a:endParaRPr>
          </a:p>
        </p:txBody>
      </p:sp>
      <p:sp>
        <p:nvSpPr>
          <p:cNvPr id="132" name="object 132"/>
          <p:cNvSpPr/>
          <p:nvPr/>
        </p:nvSpPr>
        <p:spPr>
          <a:xfrm>
            <a:off x="3960000" y="2691110"/>
            <a:ext cx="3600450" cy="2954020"/>
          </a:xfrm>
          <a:custGeom>
            <a:avLst/>
            <a:gdLst/>
            <a:ahLst/>
            <a:cxnLst/>
            <a:rect l="l" t="t" r="r" b="b"/>
            <a:pathLst>
              <a:path w="3600450" h="2954020">
                <a:moveTo>
                  <a:pt x="3599999" y="2953675"/>
                </a:moveTo>
                <a:lnTo>
                  <a:pt x="503999" y="2953675"/>
                </a:lnTo>
                <a:lnTo>
                  <a:pt x="455460" y="2951368"/>
                </a:lnTo>
                <a:lnTo>
                  <a:pt x="408227" y="2944587"/>
                </a:lnTo>
                <a:lnTo>
                  <a:pt x="362511" y="2933544"/>
                </a:lnTo>
                <a:lnTo>
                  <a:pt x="318522" y="2918450"/>
                </a:lnTo>
                <a:lnTo>
                  <a:pt x="276472" y="2899516"/>
                </a:lnTo>
                <a:lnTo>
                  <a:pt x="236573" y="2876953"/>
                </a:lnTo>
                <a:lnTo>
                  <a:pt x="199035" y="2850973"/>
                </a:lnTo>
                <a:lnTo>
                  <a:pt x="164069" y="2821787"/>
                </a:lnTo>
                <a:lnTo>
                  <a:pt x="131888" y="2789605"/>
                </a:lnTo>
                <a:lnTo>
                  <a:pt x="102701" y="2754640"/>
                </a:lnTo>
                <a:lnTo>
                  <a:pt x="76721" y="2717102"/>
                </a:lnTo>
                <a:lnTo>
                  <a:pt x="54159" y="2677202"/>
                </a:lnTo>
                <a:lnTo>
                  <a:pt x="35225" y="2635152"/>
                </a:lnTo>
                <a:lnTo>
                  <a:pt x="20130" y="2591164"/>
                </a:lnTo>
                <a:lnTo>
                  <a:pt x="9087" y="2545447"/>
                </a:lnTo>
                <a:lnTo>
                  <a:pt x="2307" y="2498214"/>
                </a:lnTo>
                <a:lnTo>
                  <a:pt x="0" y="2449675"/>
                </a:lnTo>
                <a:lnTo>
                  <a:pt x="0" y="503999"/>
                </a:lnTo>
                <a:lnTo>
                  <a:pt x="2466" y="454185"/>
                </a:lnTo>
                <a:lnTo>
                  <a:pt x="9773" y="405214"/>
                </a:lnTo>
                <a:lnTo>
                  <a:pt x="21785" y="357418"/>
                </a:lnTo>
                <a:lnTo>
                  <a:pt x="38364" y="311127"/>
                </a:lnTo>
                <a:lnTo>
                  <a:pt x="59374" y="266670"/>
                </a:lnTo>
                <a:lnTo>
                  <a:pt x="84677" y="224380"/>
                </a:lnTo>
                <a:lnTo>
                  <a:pt x="114138" y="184585"/>
                </a:lnTo>
                <a:lnTo>
                  <a:pt x="147618" y="147617"/>
                </a:lnTo>
                <a:lnTo>
                  <a:pt x="184585" y="114137"/>
                </a:lnTo>
                <a:lnTo>
                  <a:pt x="224380" y="84677"/>
                </a:lnTo>
                <a:lnTo>
                  <a:pt x="266670" y="59374"/>
                </a:lnTo>
                <a:lnTo>
                  <a:pt x="311127" y="38364"/>
                </a:lnTo>
                <a:lnTo>
                  <a:pt x="357418" y="21785"/>
                </a:lnTo>
                <a:lnTo>
                  <a:pt x="405215" y="9773"/>
                </a:lnTo>
                <a:lnTo>
                  <a:pt x="454185" y="2466"/>
                </a:lnTo>
                <a:lnTo>
                  <a:pt x="503997" y="0"/>
                </a:lnTo>
                <a:lnTo>
                  <a:pt x="3599999" y="0"/>
                </a:lnTo>
                <a:lnTo>
                  <a:pt x="3599999" y="2953675"/>
                </a:lnTo>
                <a:close/>
              </a:path>
            </a:pathLst>
          </a:custGeom>
          <a:solidFill>
            <a:srgbClr val="E5E2DD"/>
          </a:solid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33" name="object 133"/>
          <p:cNvSpPr/>
          <p:nvPr/>
        </p:nvSpPr>
        <p:spPr>
          <a:xfrm>
            <a:off x="5183295" y="2879245"/>
            <a:ext cx="1153648" cy="2623140"/>
          </a:xfrm>
          <a:prstGeom prst="rect">
            <a:avLst/>
          </a:prstGeom>
          <a:blipFill>
            <a:blip r:embed="rId37" cstate="print"/>
            <a:stretch>
              <a:fillRect/>
            </a:stretch>
          </a:blip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34" name="object 134"/>
          <p:cNvSpPr/>
          <p:nvPr/>
        </p:nvSpPr>
        <p:spPr>
          <a:xfrm>
            <a:off x="5410537" y="476216"/>
            <a:ext cx="1609090" cy="517525"/>
          </a:xfrm>
          <a:custGeom>
            <a:avLst/>
            <a:gdLst/>
            <a:ahLst/>
            <a:cxnLst/>
            <a:rect l="l" t="t" r="r" b="b"/>
            <a:pathLst>
              <a:path w="1609090" h="517525">
                <a:moveTo>
                  <a:pt x="613219" y="130959"/>
                </a:moveTo>
                <a:lnTo>
                  <a:pt x="522160" y="130959"/>
                </a:lnTo>
                <a:lnTo>
                  <a:pt x="570322" y="135638"/>
                </a:lnTo>
                <a:lnTo>
                  <a:pt x="570361" y="138782"/>
                </a:lnTo>
                <a:lnTo>
                  <a:pt x="576158" y="181072"/>
                </a:lnTo>
                <a:lnTo>
                  <a:pt x="608701" y="234085"/>
                </a:lnTo>
                <a:lnTo>
                  <a:pt x="661996" y="266908"/>
                </a:lnTo>
                <a:lnTo>
                  <a:pt x="705050" y="272745"/>
                </a:lnTo>
                <a:lnTo>
                  <a:pt x="799885" y="272745"/>
                </a:lnTo>
                <a:lnTo>
                  <a:pt x="801902" y="272917"/>
                </a:lnTo>
                <a:lnTo>
                  <a:pt x="805306" y="269508"/>
                </a:lnTo>
                <a:lnTo>
                  <a:pt x="805138" y="267490"/>
                </a:lnTo>
                <a:lnTo>
                  <a:pt x="805138" y="238507"/>
                </a:lnTo>
                <a:lnTo>
                  <a:pt x="805288" y="236494"/>
                </a:lnTo>
                <a:lnTo>
                  <a:pt x="802047" y="233257"/>
                </a:lnTo>
                <a:lnTo>
                  <a:pt x="665508" y="233257"/>
                </a:lnTo>
                <a:lnTo>
                  <a:pt x="656222" y="232694"/>
                </a:lnTo>
                <a:lnTo>
                  <a:pt x="617623" y="206278"/>
                </a:lnTo>
                <a:lnTo>
                  <a:pt x="609813" y="177558"/>
                </a:lnTo>
                <a:lnTo>
                  <a:pt x="609813" y="138782"/>
                </a:lnTo>
                <a:lnTo>
                  <a:pt x="960206" y="138782"/>
                </a:lnTo>
                <a:lnTo>
                  <a:pt x="969456" y="138184"/>
                </a:lnTo>
                <a:lnTo>
                  <a:pt x="983299" y="137041"/>
                </a:lnTo>
                <a:lnTo>
                  <a:pt x="784802" y="137041"/>
                </a:lnTo>
                <a:lnTo>
                  <a:pt x="739573" y="136618"/>
                </a:lnTo>
                <a:lnTo>
                  <a:pt x="695312" y="135388"/>
                </a:lnTo>
                <a:lnTo>
                  <a:pt x="652048" y="133411"/>
                </a:lnTo>
                <a:lnTo>
                  <a:pt x="613219" y="130959"/>
                </a:lnTo>
                <a:close/>
              </a:path>
              <a:path w="1609090" h="517525">
                <a:moveTo>
                  <a:pt x="875722" y="144454"/>
                </a:moveTo>
                <a:lnTo>
                  <a:pt x="838522" y="144454"/>
                </a:lnTo>
                <a:lnTo>
                  <a:pt x="837358" y="152295"/>
                </a:lnTo>
                <a:lnTo>
                  <a:pt x="836739" y="158838"/>
                </a:lnTo>
                <a:lnTo>
                  <a:pt x="836637" y="160144"/>
                </a:lnTo>
                <a:lnTo>
                  <a:pt x="836323" y="166468"/>
                </a:lnTo>
                <a:lnTo>
                  <a:pt x="836235" y="267490"/>
                </a:lnTo>
                <a:lnTo>
                  <a:pt x="836068" y="269508"/>
                </a:lnTo>
                <a:lnTo>
                  <a:pt x="839475" y="272917"/>
                </a:lnTo>
                <a:lnTo>
                  <a:pt x="841486" y="272745"/>
                </a:lnTo>
                <a:lnTo>
                  <a:pt x="872640" y="272745"/>
                </a:lnTo>
                <a:lnTo>
                  <a:pt x="875898" y="269482"/>
                </a:lnTo>
                <a:lnTo>
                  <a:pt x="875724" y="267490"/>
                </a:lnTo>
                <a:lnTo>
                  <a:pt x="875722" y="144454"/>
                </a:lnTo>
                <a:close/>
              </a:path>
              <a:path w="1609090" h="517525">
                <a:moveTo>
                  <a:pt x="872640" y="272745"/>
                </a:moveTo>
                <a:lnTo>
                  <a:pt x="870467" y="272745"/>
                </a:lnTo>
                <a:lnTo>
                  <a:pt x="872490" y="272894"/>
                </a:lnTo>
                <a:lnTo>
                  <a:pt x="872640" y="272745"/>
                </a:lnTo>
                <a:close/>
              </a:path>
              <a:path w="1609090" h="517525">
                <a:moveTo>
                  <a:pt x="801876" y="233086"/>
                </a:moveTo>
                <a:lnTo>
                  <a:pt x="799858" y="233257"/>
                </a:lnTo>
                <a:lnTo>
                  <a:pt x="802047" y="233257"/>
                </a:lnTo>
                <a:lnTo>
                  <a:pt x="801876" y="233086"/>
                </a:lnTo>
                <a:close/>
              </a:path>
              <a:path w="1609090" h="517525">
                <a:moveTo>
                  <a:pt x="0" y="3764"/>
                </a:moveTo>
                <a:lnTo>
                  <a:pt x="0" y="12405"/>
                </a:lnTo>
                <a:lnTo>
                  <a:pt x="31053" y="23868"/>
                </a:lnTo>
                <a:lnTo>
                  <a:pt x="75681" y="38919"/>
                </a:lnTo>
                <a:lnTo>
                  <a:pt x="133076" y="56330"/>
                </a:lnTo>
                <a:lnTo>
                  <a:pt x="202431" y="74872"/>
                </a:lnTo>
                <a:lnTo>
                  <a:pt x="247775" y="85619"/>
                </a:lnTo>
                <a:lnTo>
                  <a:pt x="279415" y="92563"/>
                </a:lnTo>
                <a:lnTo>
                  <a:pt x="219268" y="152712"/>
                </a:lnTo>
                <a:lnTo>
                  <a:pt x="217724" y="154015"/>
                </a:lnTo>
                <a:lnTo>
                  <a:pt x="217724" y="158838"/>
                </a:lnTo>
                <a:lnTo>
                  <a:pt x="219268" y="160144"/>
                </a:lnTo>
                <a:lnTo>
                  <a:pt x="239758" y="180635"/>
                </a:lnTo>
                <a:lnTo>
                  <a:pt x="241082" y="182170"/>
                </a:lnTo>
                <a:lnTo>
                  <a:pt x="245901" y="182170"/>
                </a:lnTo>
                <a:lnTo>
                  <a:pt x="247207" y="180617"/>
                </a:lnTo>
                <a:lnTo>
                  <a:pt x="325925" y="101893"/>
                </a:lnTo>
                <a:lnTo>
                  <a:pt x="372106" y="101893"/>
                </a:lnTo>
                <a:lnTo>
                  <a:pt x="360710" y="99951"/>
                </a:lnTo>
                <a:lnTo>
                  <a:pt x="332942" y="94875"/>
                </a:lnTo>
                <a:lnTo>
                  <a:pt x="342237" y="85592"/>
                </a:lnTo>
                <a:lnTo>
                  <a:pt x="286390" y="85592"/>
                </a:lnTo>
                <a:lnTo>
                  <a:pt x="216463" y="69772"/>
                </a:lnTo>
                <a:lnTo>
                  <a:pt x="154794" y="53827"/>
                </a:lnTo>
                <a:lnTo>
                  <a:pt x="101848" y="38506"/>
                </a:lnTo>
                <a:lnTo>
                  <a:pt x="58090" y="24557"/>
                </a:lnTo>
                <a:lnTo>
                  <a:pt x="23985" y="12727"/>
                </a:lnTo>
                <a:lnTo>
                  <a:pt x="0" y="3764"/>
                </a:lnTo>
                <a:close/>
              </a:path>
              <a:path w="1609090" h="517525">
                <a:moveTo>
                  <a:pt x="372106" y="101893"/>
                </a:moveTo>
                <a:lnTo>
                  <a:pt x="325925" y="101893"/>
                </a:lnTo>
                <a:lnTo>
                  <a:pt x="357027" y="107594"/>
                </a:lnTo>
                <a:lnTo>
                  <a:pt x="389552" y="113103"/>
                </a:lnTo>
                <a:lnTo>
                  <a:pt x="423452" y="118363"/>
                </a:lnTo>
                <a:lnTo>
                  <a:pt x="458683" y="123317"/>
                </a:lnTo>
                <a:lnTo>
                  <a:pt x="515993" y="180635"/>
                </a:lnTo>
                <a:lnTo>
                  <a:pt x="517280" y="182170"/>
                </a:lnTo>
                <a:lnTo>
                  <a:pt x="522099" y="182170"/>
                </a:lnTo>
                <a:lnTo>
                  <a:pt x="523440" y="180617"/>
                </a:lnTo>
                <a:lnTo>
                  <a:pt x="543913" y="160144"/>
                </a:lnTo>
                <a:lnTo>
                  <a:pt x="545465" y="158838"/>
                </a:lnTo>
                <a:lnTo>
                  <a:pt x="545465" y="154015"/>
                </a:lnTo>
                <a:lnTo>
                  <a:pt x="543913" y="152712"/>
                </a:lnTo>
                <a:lnTo>
                  <a:pt x="522160" y="130959"/>
                </a:lnTo>
                <a:lnTo>
                  <a:pt x="613219" y="130959"/>
                </a:lnTo>
                <a:lnTo>
                  <a:pt x="609813" y="130744"/>
                </a:lnTo>
                <a:lnTo>
                  <a:pt x="609813" y="127586"/>
                </a:lnTo>
                <a:lnTo>
                  <a:pt x="570322" y="127586"/>
                </a:lnTo>
                <a:lnTo>
                  <a:pt x="527176" y="123413"/>
                </a:lnTo>
                <a:lnTo>
                  <a:pt x="513084" y="121879"/>
                </a:lnTo>
                <a:lnTo>
                  <a:pt x="505102" y="113898"/>
                </a:lnTo>
                <a:lnTo>
                  <a:pt x="449264" y="113898"/>
                </a:lnTo>
                <a:lnTo>
                  <a:pt x="418889" y="109495"/>
                </a:lnTo>
                <a:lnTo>
                  <a:pt x="389365" y="104835"/>
                </a:lnTo>
                <a:lnTo>
                  <a:pt x="372106" y="101893"/>
                </a:lnTo>
                <a:close/>
              </a:path>
              <a:path w="1609090" h="517525">
                <a:moveTo>
                  <a:pt x="1114625" y="130045"/>
                </a:moveTo>
                <a:lnTo>
                  <a:pt x="1058791" y="130045"/>
                </a:lnTo>
                <a:lnTo>
                  <a:pt x="1036120" y="152712"/>
                </a:lnTo>
                <a:lnTo>
                  <a:pt x="1034578" y="154015"/>
                </a:lnTo>
                <a:lnTo>
                  <a:pt x="1034578" y="158838"/>
                </a:lnTo>
                <a:lnTo>
                  <a:pt x="1036120" y="160144"/>
                </a:lnTo>
                <a:lnTo>
                  <a:pt x="1056618" y="180635"/>
                </a:lnTo>
                <a:lnTo>
                  <a:pt x="1057935" y="182170"/>
                </a:lnTo>
                <a:lnTo>
                  <a:pt x="1062764" y="182170"/>
                </a:lnTo>
                <a:lnTo>
                  <a:pt x="1064070" y="180617"/>
                </a:lnTo>
                <a:lnTo>
                  <a:pt x="1114625" y="130045"/>
                </a:lnTo>
                <a:close/>
              </a:path>
              <a:path w="1609090" h="517525">
                <a:moveTo>
                  <a:pt x="1309617" y="101559"/>
                </a:moveTo>
                <a:lnTo>
                  <a:pt x="1253779" y="101559"/>
                </a:lnTo>
                <a:lnTo>
                  <a:pt x="1332850" y="180635"/>
                </a:lnTo>
                <a:lnTo>
                  <a:pt x="1334141" y="182170"/>
                </a:lnTo>
                <a:lnTo>
                  <a:pt x="1338970" y="182170"/>
                </a:lnTo>
                <a:lnTo>
                  <a:pt x="1340294" y="180617"/>
                </a:lnTo>
                <a:lnTo>
                  <a:pt x="1360763" y="160144"/>
                </a:lnTo>
                <a:lnTo>
                  <a:pt x="1362316" y="158838"/>
                </a:lnTo>
                <a:lnTo>
                  <a:pt x="1362316" y="154015"/>
                </a:lnTo>
                <a:lnTo>
                  <a:pt x="1360763" y="152712"/>
                </a:lnTo>
                <a:lnTo>
                  <a:pt x="1309617" y="101559"/>
                </a:lnTo>
                <a:close/>
              </a:path>
              <a:path w="1609090" h="517525">
                <a:moveTo>
                  <a:pt x="960206" y="138782"/>
                </a:moveTo>
                <a:lnTo>
                  <a:pt x="609813" y="138782"/>
                </a:lnTo>
                <a:lnTo>
                  <a:pt x="651927" y="141434"/>
                </a:lnTo>
                <a:lnTo>
                  <a:pt x="695160" y="143405"/>
                </a:lnTo>
                <a:lnTo>
                  <a:pt x="739467" y="144634"/>
                </a:lnTo>
                <a:lnTo>
                  <a:pt x="784802" y="145057"/>
                </a:lnTo>
                <a:lnTo>
                  <a:pt x="825193" y="144712"/>
                </a:lnTo>
                <a:lnTo>
                  <a:pt x="838522" y="144454"/>
                </a:lnTo>
                <a:lnTo>
                  <a:pt x="875722" y="144454"/>
                </a:lnTo>
                <a:lnTo>
                  <a:pt x="875722" y="143364"/>
                </a:lnTo>
                <a:lnTo>
                  <a:pt x="923112" y="141179"/>
                </a:lnTo>
                <a:lnTo>
                  <a:pt x="960206" y="138782"/>
                </a:lnTo>
                <a:close/>
              </a:path>
              <a:path w="1609090" h="517525">
                <a:moveTo>
                  <a:pt x="1067819" y="37754"/>
                </a:moveTo>
                <a:lnTo>
                  <a:pt x="1065804" y="37927"/>
                </a:lnTo>
                <a:lnTo>
                  <a:pt x="970966" y="37927"/>
                </a:lnTo>
                <a:lnTo>
                  <a:pt x="951466" y="38919"/>
                </a:lnTo>
                <a:lnTo>
                  <a:pt x="901838" y="55284"/>
                </a:lnTo>
                <a:lnTo>
                  <a:pt x="861330" y="91925"/>
                </a:lnTo>
                <a:lnTo>
                  <a:pt x="840211" y="136398"/>
                </a:lnTo>
                <a:lnTo>
                  <a:pt x="826466" y="136673"/>
                </a:lnTo>
                <a:lnTo>
                  <a:pt x="784802" y="137041"/>
                </a:lnTo>
                <a:lnTo>
                  <a:pt x="983299" y="137041"/>
                </a:lnTo>
                <a:lnTo>
                  <a:pt x="1003920" y="135339"/>
                </a:lnTo>
                <a:lnTo>
                  <a:pt x="875722" y="135339"/>
                </a:lnTo>
                <a:lnTo>
                  <a:pt x="875778" y="132200"/>
                </a:lnTo>
                <a:lnTo>
                  <a:pt x="892057" y="94018"/>
                </a:lnTo>
                <a:lnTo>
                  <a:pt x="892316" y="93767"/>
                </a:lnTo>
                <a:lnTo>
                  <a:pt x="902698" y="85224"/>
                </a:lnTo>
                <a:lnTo>
                  <a:pt x="912599" y="80275"/>
                </a:lnTo>
                <a:lnTo>
                  <a:pt x="922134" y="77977"/>
                </a:lnTo>
                <a:lnTo>
                  <a:pt x="931421" y="77414"/>
                </a:lnTo>
                <a:lnTo>
                  <a:pt x="1067952" y="77414"/>
                </a:lnTo>
                <a:lnTo>
                  <a:pt x="1071196" y="74178"/>
                </a:lnTo>
                <a:lnTo>
                  <a:pt x="1071071" y="72582"/>
                </a:lnTo>
                <a:lnTo>
                  <a:pt x="1071079" y="42719"/>
                </a:lnTo>
                <a:lnTo>
                  <a:pt x="1071218" y="41163"/>
                </a:lnTo>
                <a:lnTo>
                  <a:pt x="1067819" y="37754"/>
                </a:lnTo>
                <a:close/>
              </a:path>
              <a:path w="1609090" h="517525">
                <a:moveTo>
                  <a:pt x="1198644" y="44861"/>
                </a:moveTo>
                <a:lnTo>
                  <a:pt x="1198250" y="44861"/>
                </a:lnTo>
                <a:lnTo>
                  <a:pt x="1164336" y="49053"/>
                </a:lnTo>
                <a:lnTo>
                  <a:pt x="1137755" y="59338"/>
                </a:lnTo>
                <a:lnTo>
                  <a:pt x="1117656" y="72582"/>
                </a:lnTo>
                <a:lnTo>
                  <a:pt x="1103130" y="85712"/>
                </a:lnTo>
                <a:lnTo>
                  <a:pt x="1067864" y="120982"/>
                </a:lnTo>
                <a:lnTo>
                  <a:pt x="1021706" y="125750"/>
                </a:lnTo>
                <a:lnTo>
                  <a:pt x="974254" y="129785"/>
                </a:lnTo>
                <a:lnTo>
                  <a:pt x="925571" y="133008"/>
                </a:lnTo>
                <a:lnTo>
                  <a:pt x="875722" y="135339"/>
                </a:lnTo>
                <a:lnTo>
                  <a:pt x="1003920" y="135339"/>
                </a:lnTo>
                <a:lnTo>
                  <a:pt x="1014700" y="134449"/>
                </a:lnTo>
                <a:lnTo>
                  <a:pt x="1058791" y="130045"/>
                </a:lnTo>
                <a:lnTo>
                  <a:pt x="1114625" y="130045"/>
                </a:lnTo>
                <a:lnTo>
                  <a:pt x="1122279" y="122389"/>
                </a:lnTo>
                <a:lnTo>
                  <a:pt x="1156605" y="117599"/>
                </a:lnTo>
                <a:lnTo>
                  <a:pt x="1186524" y="113031"/>
                </a:lnTo>
                <a:lnTo>
                  <a:pt x="1131644" y="113031"/>
                </a:lnTo>
                <a:lnTo>
                  <a:pt x="1159107" y="85592"/>
                </a:lnTo>
                <a:lnTo>
                  <a:pt x="1166032" y="79448"/>
                </a:lnTo>
                <a:lnTo>
                  <a:pt x="1174396" y="74331"/>
                </a:lnTo>
                <a:lnTo>
                  <a:pt x="1184893" y="70832"/>
                </a:lnTo>
                <a:lnTo>
                  <a:pt x="1198250" y="69516"/>
                </a:lnTo>
                <a:lnTo>
                  <a:pt x="1274593" y="69516"/>
                </a:lnTo>
                <a:lnTo>
                  <a:pt x="1259149" y="59338"/>
                </a:lnTo>
                <a:lnTo>
                  <a:pt x="1232568" y="49053"/>
                </a:lnTo>
                <a:lnTo>
                  <a:pt x="1198644" y="44861"/>
                </a:lnTo>
                <a:close/>
              </a:path>
              <a:path w="1609090" h="517525">
                <a:moveTo>
                  <a:pt x="573559" y="37754"/>
                </a:moveTo>
                <a:lnTo>
                  <a:pt x="570151" y="41163"/>
                </a:lnTo>
                <a:lnTo>
                  <a:pt x="570283" y="42719"/>
                </a:lnTo>
                <a:lnTo>
                  <a:pt x="570322" y="127586"/>
                </a:lnTo>
                <a:lnTo>
                  <a:pt x="609813" y="127586"/>
                </a:lnTo>
                <a:lnTo>
                  <a:pt x="609853" y="42719"/>
                </a:lnTo>
                <a:lnTo>
                  <a:pt x="609954" y="41163"/>
                </a:lnTo>
                <a:lnTo>
                  <a:pt x="606722" y="37927"/>
                </a:lnTo>
                <a:lnTo>
                  <a:pt x="575577" y="37927"/>
                </a:lnTo>
                <a:lnTo>
                  <a:pt x="573559" y="37754"/>
                </a:lnTo>
                <a:close/>
              </a:path>
              <a:path w="1609090" h="517525">
                <a:moveTo>
                  <a:pt x="457733" y="69516"/>
                </a:moveTo>
                <a:lnTo>
                  <a:pt x="381791" y="69516"/>
                </a:lnTo>
                <a:lnTo>
                  <a:pt x="395145" y="70832"/>
                </a:lnTo>
                <a:lnTo>
                  <a:pt x="405642" y="74331"/>
                </a:lnTo>
                <a:lnTo>
                  <a:pt x="414010" y="79448"/>
                </a:lnTo>
                <a:lnTo>
                  <a:pt x="421065" y="85712"/>
                </a:lnTo>
                <a:lnTo>
                  <a:pt x="449264" y="113898"/>
                </a:lnTo>
                <a:lnTo>
                  <a:pt x="505102" y="113898"/>
                </a:lnTo>
                <a:lnTo>
                  <a:pt x="476788" y="85592"/>
                </a:lnTo>
                <a:lnTo>
                  <a:pt x="462386" y="72582"/>
                </a:lnTo>
                <a:lnTo>
                  <a:pt x="457733" y="69516"/>
                </a:lnTo>
                <a:close/>
              </a:path>
              <a:path w="1609090" h="517525">
                <a:moveTo>
                  <a:pt x="1274593" y="69516"/>
                </a:moveTo>
                <a:lnTo>
                  <a:pt x="1198644" y="69516"/>
                </a:lnTo>
                <a:lnTo>
                  <a:pt x="1212001" y="70832"/>
                </a:lnTo>
                <a:lnTo>
                  <a:pt x="1222501" y="74331"/>
                </a:lnTo>
                <a:lnTo>
                  <a:pt x="1230872" y="79448"/>
                </a:lnTo>
                <a:lnTo>
                  <a:pt x="1237932" y="85712"/>
                </a:lnTo>
                <a:lnTo>
                  <a:pt x="1246890" y="94673"/>
                </a:lnTo>
                <a:lnTo>
                  <a:pt x="1219230" y="99552"/>
                </a:lnTo>
                <a:lnTo>
                  <a:pt x="1190787" y="104256"/>
                </a:lnTo>
                <a:lnTo>
                  <a:pt x="1161584" y="108758"/>
                </a:lnTo>
                <a:lnTo>
                  <a:pt x="1131644" y="113031"/>
                </a:lnTo>
                <a:lnTo>
                  <a:pt x="1186524" y="113031"/>
                </a:lnTo>
                <a:lnTo>
                  <a:pt x="1189983" y="112503"/>
                </a:lnTo>
                <a:lnTo>
                  <a:pt x="1222384" y="107143"/>
                </a:lnTo>
                <a:lnTo>
                  <a:pt x="1253779" y="101559"/>
                </a:lnTo>
                <a:lnTo>
                  <a:pt x="1309617" y="101559"/>
                </a:lnTo>
                <a:lnTo>
                  <a:pt x="1300573" y="92514"/>
                </a:lnTo>
                <a:lnTo>
                  <a:pt x="1331726" y="85712"/>
                </a:lnTo>
                <a:lnTo>
                  <a:pt x="1293763" y="85712"/>
                </a:lnTo>
                <a:lnTo>
                  <a:pt x="1279246" y="72582"/>
                </a:lnTo>
                <a:lnTo>
                  <a:pt x="1274593" y="69516"/>
                </a:lnTo>
                <a:close/>
              </a:path>
              <a:path w="1609090" h="517525">
                <a:moveTo>
                  <a:pt x="1608804" y="0"/>
                </a:moveTo>
                <a:lnTo>
                  <a:pt x="1551944" y="19474"/>
                </a:lnTo>
                <a:lnTo>
                  <a:pt x="1504197" y="34126"/>
                </a:lnTo>
                <a:lnTo>
                  <a:pt x="1444692" y="50717"/>
                </a:lnTo>
                <a:lnTo>
                  <a:pt x="1374267" y="68247"/>
                </a:lnTo>
                <a:lnTo>
                  <a:pt x="1293763" y="85712"/>
                </a:lnTo>
                <a:lnTo>
                  <a:pt x="1331726" y="85712"/>
                </a:lnTo>
                <a:lnTo>
                  <a:pt x="1377753" y="75661"/>
                </a:lnTo>
                <a:lnTo>
                  <a:pt x="1445606" y="58766"/>
                </a:lnTo>
                <a:lnTo>
                  <a:pt x="1503385" y="42719"/>
                </a:lnTo>
                <a:lnTo>
                  <a:pt x="1550343" y="28408"/>
                </a:lnTo>
                <a:lnTo>
                  <a:pt x="1608804" y="8553"/>
                </a:lnTo>
                <a:lnTo>
                  <a:pt x="1608804" y="0"/>
                </a:lnTo>
                <a:close/>
              </a:path>
              <a:path w="1609090" h="517525">
                <a:moveTo>
                  <a:pt x="381791" y="44861"/>
                </a:moveTo>
                <a:lnTo>
                  <a:pt x="381394" y="44861"/>
                </a:lnTo>
                <a:lnTo>
                  <a:pt x="347489" y="49053"/>
                </a:lnTo>
                <a:lnTo>
                  <a:pt x="320907" y="59338"/>
                </a:lnTo>
                <a:lnTo>
                  <a:pt x="300805" y="72582"/>
                </a:lnTo>
                <a:lnTo>
                  <a:pt x="286390" y="85592"/>
                </a:lnTo>
                <a:lnTo>
                  <a:pt x="342237" y="85592"/>
                </a:lnTo>
                <a:lnTo>
                  <a:pt x="349170" y="79448"/>
                </a:lnTo>
                <a:lnTo>
                  <a:pt x="357538" y="74331"/>
                </a:lnTo>
                <a:lnTo>
                  <a:pt x="368037" y="70832"/>
                </a:lnTo>
                <a:lnTo>
                  <a:pt x="381394" y="69516"/>
                </a:lnTo>
                <a:lnTo>
                  <a:pt x="457733" y="69516"/>
                </a:lnTo>
                <a:lnTo>
                  <a:pt x="442287" y="59338"/>
                </a:lnTo>
                <a:lnTo>
                  <a:pt x="415707" y="49053"/>
                </a:lnTo>
                <a:lnTo>
                  <a:pt x="381791" y="44861"/>
                </a:lnTo>
                <a:close/>
              </a:path>
              <a:path w="1609090" h="517525">
                <a:moveTo>
                  <a:pt x="1067952" y="77414"/>
                </a:moveTo>
                <a:lnTo>
                  <a:pt x="1065781" y="77414"/>
                </a:lnTo>
                <a:lnTo>
                  <a:pt x="1067785" y="77581"/>
                </a:lnTo>
                <a:lnTo>
                  <a:pt x="1067952" y="77414"/>
                </a:lnTo>
                <a:close/>
              </a:path>
              <a:path w="1609090" h="517525">
                <a:moveTo>
                  <a:pt x="606577" y="37781"/>
                </a:moveTo>
                <a:lnTo>
                  <a:pt x="604558" y="37927"/>
                </a:lnTo>
                <a:lnTo>
                  <a:pt x="606722" y="37927"/>
                </a:lnTo>
                <a:lnTo>
                  <a:pt x="606577" y="37781"/>
                </a:lnTo>
                <a:close/>
              </a:path>
              <a:path w="1609090" h="517525">
                <a:moveTo>
                  <a:pt x="166858" y="360409"/>
                </a:moveTo>
                <a:lnTo>
                  <a:pt x="127367" y="360409"/>
                </a:lnTo>
                <a:lnTo>
                  <a:pt x="127367" y="382509"/>
                </a:lnTo>
                <a:lnTo>
                  <a:pt x="133203" y="425567"/>
                </a:lnTo>
                <a:lnTo>
                  <a:pt x="165745" y="478577"/>
                </a:lnTo>
                <a:lnTo>
                  <a:pt x="219041" y="511406"/>
                </a:lnTo>
                <a:lnTo>
                  <a:pt x="262096" y="517242"/>
                </a:lnTo>
                <a:lnTo>
                  <a:pt x="356929" y="517242"/>
                </a:lnTo>
                <a:lnTo>
                  <a:pt x="358947" y="517418"/>
                </a:lnTo>
                <a:lnTo>
                  <a:pt x="362355" y="514002"/>
                </a:lnTo>
                <a:lnTo>
                  <a:pt x="362270" y="513007"/>
                </a:lnTo>
                <a:lnTo>
                  <a:pt x="362328" y="480995"/>
                </a:lnTo>
                <a:lnTo>
                  <a:pt x="359091" y="477754"/>
                </a:lnTo>
                <a:lnTo>
                  <a:pt x="222552" y="477754"/>
                </a:lnTo>
                <a:lnTo>
                  <a:pt x="213268" y="477190"/>
                </a:lnTo>
                <a:lnTo>
                  <a:pt x="174667" y="450773"/>
                </a:lnTo>
                <a:lnTo>
                  <a:pt x="166858" y="422054"/>
                </a:lnTo>
                <a:lnTo>
                  <a:pt x="166858" y="360409"/>
                </a:lnTo>
                <a:close/>
              </a:path>
              <a:path w="1609090" h="517525">
                <a:moveTo>
                  <a:pt x="1367573" y="360409"/>
                </a:moveTo>
                <a:lnTo>
                  <a:pt x="1328085" y="360409"/>
                </a:lnTo>
                <a:lnTo>
                  <a:pt x="1328085" y="382509"/>
                </a:lnTo>
                <a:lnTo>
                  <a:pt x="1333920" y="425567"/>
                </a:lnTo>
                <a:lnTo>
                  <a:pt x="1366459" y="478577"/>
                </a:lnTo>
                <a:lnTo>
                  <a:pt x="1419751" y="511406"/>
                </a:lnTo>
                <a:lnTo>
                  <a:pt x="1462816" y="517242"/>
                </a:lnTo>
                <a:lnTo>
                  <a:pt x="1557654" y="517242"/>
                </a:lnTo>
                <a:lnTo>
                  <a:pt x="1559657" y="517418"/>
                </a:lnTo>
                <a:lnTo>
                  <a:pt x="1563057" y="514002"/>
                </a:lnTo>
                <a:lnTo>
                  <a:pt x="1562979" y="513007"/>
                </a:lnTo>
                <a:lnTo>
                  <a:pt x="1563035" y="480995"/>
                </a:lnTo>
                <a:lnTo>
                  <a:pt x="1561346" y="479280"/>
                </a:lnTo>
                <a:lnTo>
                  <a:pt x="1559801" y="477754"/>
                </a:lnTo>
                <a:lnTo>
                  <a:pt x="1423271" y="477754"/>
                </a:lnTo>
                <a:lnTo>
                  <a:pt x="1413983" y="477190"/>
                </a:lnTo>
                <a:lnTo>
                  <a:pt x="1375380" y="450773"/>
                </a:lnTo>
                <a:lnTo>
                  <a:pt x="1367573" y="422054"/>
                </a:lnTo>
                <a:lnTo>
                  <a:pt x="1367573" y="360409"/>
                </a:lnTo>
                <a:close/>
              </a:path>
              <a:path w="1609090" h="517525">
                <a:moveTo>
                  <a:pt x="649115" y="379893"/>
                </a:moveTo>
                <a:lnTo>
                  <a:pt x="644291" y="379893"/>
                </a:lnTo>
                <a:lnTo>
                  <a:pt x="642963" y="381432"/>
                </a:lnTo>
                <a:lnTo>
                  <a:pt x="622384" y="401988"/>
                </a:lnTo>
                <a:lnTo>
                  <a:pt x="620933" y="403217"/>
                </a:lnTo>
                <a:lnTo>
                  <a:pt x="620933" y="408040"/>
                </a:lnTo>
                <a:lnTo>
                  <a:pt x="622477" y="409337"/>
                </a:lnTo>
                <a:lnTo>
                  <a:pt x="689586" y="476444"/>
                </a:lnTo>
                <a:lnTo>
                  <a:pt x="704011" y="489475"/>
                </a:lnTo>
                <a:lnTo>
                  <a:pt x="724110" y="502722"/>
                </a:lnTo>
                <a:lnTo>
                  <a:pt x="750690" y="513007"/>
                </a:lnTo>
                <a:lnTo>
                  <a:pt x="784604" y="517199"/>
                </a:lnTo>
                <a:lnTo>
                  <a:pt x="785000" y="517199"/>
                </a:lnTo>
                <a:lnTo>
                  <a:pt x="818918" y="513007"/>
                </a:lnTo>
                <a:lnTo>
                  <a:pt x="845498" y="502722"/>
                </a:lnTo>
                <a:lnTo>
                  <a:pt x="860937" y="492547"/>
                </a:lnTo>
                <a:lnTo>
                  <a:pt x="784512" y="492538"/>
                </a:lnTo>
                <a:lnTo>
                  <a:pt x="771247" y="491228"/>
                </a:lnTo>
                <a:lnTo>
                  <a:pt x="760748" y="487728"/>
                </a:lnTo>
                <a:lnTo>
                  <a:pt x="752380" y="482611"/>
                </a:lnTo>
                <a:lnTo>
                  <a:pt x="745373" y="476400"/>
                </a:lnTo>
                <a:lnTo>
                  <a:pt x="650413" y="381423"/>
                </a:lnTo>
                <a:lnTo>
                  <a:pt x="649115" y="379893"/>
                </a:lnTo>
                <a:close/>
              </a:path>
              <a:path w="1609090" h="517525">
                <a:moveTo>
                  <a:pt x="785000" y="492538"/>
                </a:moveTo>
                <a:lnTo>
                  <a:pt x="784604" y="492538"/>
                </a:lnTo>
                <a:lnTo>
                  <a:pt x="785000" y="492547"/>
                </a:lnTo>
                <a:close/>
              </a:path>
              <a:path w="1609090" h="517525">
                <a:moveTo>
                  <a:pt x="925309" y="379893"/>
                </a:moveTo>
                <a:lnTo>
                  <a:pt x="920491" y="379893"/>
                </a:lnTo>
                <a:lnTo>
                  <a:pt x="919185" y="381432"/>
                </a:lnTo>
                <a:lnTo>
                  <a:pt x="824187" y="476444"/>
                </a:lnTo>
                <a:lnTo>
                  <a:pt x="817222" y="482611"/>
                </a:lnTo>
                <a:lnTo>
                  <a:pt x="808854" y="487728"/>
                </a:lnTo>
                <a:lnTo>
                  <a:pt x="798356" y="491228"/>
                </a:lnTo>
                <a:lnTo>
                  <a:pt x="785000" y="492547"/>
                </a:lnTo>
                <a:lnTo>
                  <a:pt x="860951" y="492538"/>
                </a:lnTo>
                <a:lnTo>
                  <a:pt x="865598" y="489475"/>
                </a:lnTo>
                <a:lnTo>
                  <a:pt x="880075" y="476400"/>
                </a:lnTo>
                <a:lnTo>
                  <a:pt x="947124" y="409337"/>
                </a:lnTo>
                <a:lnTo>
                  <a:pt x="948667" y="408040"/>
                </a:lnTo>
                <a:lnTo>
                  <a:pt x="948667" y="403217"/>
                </a:lnTo>
                <a:lnTo>
                  <a:pt x="947124" y="401910"/>
                </a:lnTo>
                <a:lnTo>
                  <a:pt x="926637" y="381423"/>
                </a:lnTo>
                <a:lnTo>
                  <a:pt x="925309" y="379893"/>
                </a:lnTo>
                <a:close/>
              </a:path>
              <a:path w="1609090" h="517525">
                <a:moveTo>
                  <a:pt x="358916" y="477578"/>
                </a:moveTo>
                <a:lnTo>
                  <a:pt x="356902" y="477754"/>
                </a:lnTo>
                <a:lnTo>
                  <a:pt x="359091" y="477754"/>
                </a:lnTo>
                <a:lnTo>
                  <a:pt x="358916" y="477578"/>
                </a:lnTo>
                <a:close/>
              </a:path>
              <a:path w="1609090" h="517525">
                <a:moveTo>
                  <a:pt x="1559624" y="477578"/>
                </a:moveTo>
                <a:lnTo>
                  <a:pt x="1557609" y="477754"/>
                </a:lnTo>
                <a:lnTo>
                  <a:pt x="1559801" y="477754"/>
                </a:lnTo>
                <a:lnTo>
                  <a:pt x="1559624" y="477578"/>
                </a:lnTo>
                <a:close/>
              </a:path>
              <a:path w="1609090" h="517525">
                <a:moveTo>
                  <a:pt x="367271" y="360409"/>
                </a:moveTo>
                <a:lnTo>
                  <a:pt x="311432" y="360409"/>
                </a:lnTo>
                <a:lnTo>
                  <a:pt x="274034" y="397808"/>
                </a:lnTo>
                <a:lnTo>
                  <a:pt x="272486" y="399118"/>
                </a:lnTo>
                <a:lnTo>
                  <a:pt x="272486" y="403933"/>
                </a:lnTo>
                <a:lnTo>
                  <a:pt x="274034" y="405240"/>
                </a:lnTo>
                <a:lnTo>
                  <a:pt x="294529" y="425735"/>
                </a:lnTo>
                <a:lnTo>
                  <a:pt x="295848" y="427265"/>
                </a:lnTo>
                <a:lnTo>
                  <a:pt x="300671" y="427265"/>
                </a:lnTo>
                <a:lnTo>
                  <a:pt x="301973" y="425713"/>
                </a:lnTo>
                <a:lnTo>
                  <a:pt x="367271" y="360409"/>
                </a:lnTo>
                <a:close/>
              </a:path>
              <a:path w="1609090" h="517525">
                <a:moveTo>
                  <a:pt x="561287" y="360409"/>
                </a:moveTo>
                <a:lnTo>
                  <a:pt x="505442" y="360409"/>
                </a:lnTo>
                <a:lnTo>
                  <a:pt x="570759" y="425735"/>
                </a:lnTo>
                <a:lnTo>
                  <a:pt x="572041" y="427265"/>
                </a:lnTo>
                <a:lnTo>
                  <a:pt x="576869" y="427265"/>
                </a:lnTo>
                <a:lnTo>
                  <a:pt x="578211" y="425713"/>
                </a:lnTo>
                <a:lnTo>
                  <a:pt x="598679" y="405240"/>
                </a:lnTo>
                <a:lnTo>
                  <a:pt x="600227" y="403933"/>
                </a:lnTo>
                <a:lnTo>
                  <a:pt x="600227" y="399118"/>
                </a:lnTo>
                <a:lnTo>
                  <a:pt x="598679" y="397808"/>
                </a:lnTo>
                <a:lnTo>
                  <a:pt x="561287" y="360409"/>
                </a:lnTo>
                <a:close/>
              </a:path>
              <a:path w="1609090" h="517525">
                <a:moveTo>
                  <a:pt x="1064172" y="360409"/>
                </a:moveTo>
                <a:lnTo>
                  <a:pt x="1008327" y="360409"/>
                </a:lnTo>
                <a:lnTo>
                  <a:pt x="970932" y="397808"/>
                </a:lnTo>
                <a:lnTo>
                  <a:pt x="969379" y="399118"/>
                </a:lnTo>
                <a:lnTo>
                  <a:pt x="969379" y="403933"/>
                </a:lnTo>
                <a:lnTo>
                  <a:pt x="970932" y="405240"/>
                </a:lnTo>
                <a:lnTo>
                  <a:pt x="991408" y="425735"/>
                </a:lnTo>
                <a:lnTo>
                  <a:pt x="992737" y="427265"/>
                </a:lnTo>
                <a:lnTo>
                  <a:pt x="997554" y="427265"/>
                </a:lnTo>
                <a:lnTo>
                  <a:pt x="998860" y="425713"/>
                </a:lnTo>
                <a:lnTo>
                  <a:pt x="1064172" y="360409"/>
                </a:lnTo>
                <a:close/>
              </a:path>
              <a:path w="1609090" h="517525">
                <a:moveTo>
                  <a:pt x="1258169" y="360409"/>
                </a:moveTo>
                <a:lnTo>
                  <a:pt x="1202336" y="360409"/>
                </a:lnTo>
                <a:lnTo>
                  <a:pt x="1267655" y="425735"/>
                </a:lnTo>
                <a:lnTo>
                  <a:pt x="1268931" y="427265"/>
                </a:lnTo>
                <a:lnTo>
                  <a:pt x="1273760" y="427265"/>
                </a:lnTo>
                <a:lnTo>
                  <a:pt x="1275099" y="425713"/>
                </a:lnTo>
                <a:lnTo>
                  <a:pt x="1295575" y="405240"/>
                </a:lnTo>
                <a:lnTo>
                  <a:pt x="1297118" y="403933"/>
                </a:lnTo>
                <a:lnTo>
                  <a:pt x="1297118" y="399118"/>
                </a:lnTo>
                <a:lnTo>
                  <a:pt x="1295575" y="397808"/>
                </a:lnTo>
                <a:lnTo>
                  <a:pt x="1258169" y="360409"/>
                </a:lnTo>
                <a:close/>
              </a:path>
              <a:path w="1609090" h="517525">
                <a:moveTo>
                  <a:pt x="1608804" y="352388"/>
                </a:moveTo>
                <a:lnTo>
                  <a:pt x="0" y="352388"/>
                </a:lnTo>
                <a:lnTo>
                  <a:pt x="0" y="360409"/>
                </a:lnTo>
                <a:lnTo>
                  <a:pt x="1608804" y="360409"/>
                </a:lnTo>
                <a:lnTo>
                  <a:pt x="1608804" y="352388"/>
                </a:lnTo>
                <a:close/>
              </a:path>
              <a:path w="1609090" h="517525">
                <a:moveTo>
                  <a:pt x="130603" y="282252"/>
                </a:moveTo>
                <a:lnTo>
                  <a:pt x="127200" y="285660"/>
                </a:lnTo>
                <a:lnTo>
                  <a:pt x="127367" y="287674"/>
                </a:lnTo>
                <a:lnTo>
                  <a:pt x="127367" y="352388"/>
                </a:lnTo>
                <a:lnTo>
                  <a:pt x="166858" y="352388"/>
                </a:lnTo>
                <a:lnTo>
                  <a:pt x="166860" y="287674"/>
                </a:lnTo>
                <a:lnTo>
                  <a:pt x="167024" y="285686"/>
                </a:lnTo>
                <a:lnTo>
                  <a:pt x="163771" y="282423"/>
                </a:lnTo>
                <a:lnTo>
                  <a:pt x="132621" y="282423"/>
                </a:lnTo>
                <a:lnTo>
                  <a:pt x="130603" y="282252"/>
                </a:lnTo>
                <a:close/>
              </a:path>
              <a:path w="1609090" h="517525">
                <a:moveTo>
                  <a:pt x="436552" y="289955"/>
                </a:moveTo>
                <a:lnTo>
                  <a:pt x="436156" y="289955"/>
                </a:lnTo>
                <a:lnTo>
                  <a:pt x="402242" y="294148"/>
                </a:lnTo>
                <a:lnTo>
                  <a:pt x="375663" y="304433"/>
                </a:lnTo>
                <a:lnTo>
                  <a:pt x="355563" y="317681"/>
                </a:lnTo>
                <a:lnTo>
                  <a:pt x="341090" y="330758"/>
                </a:lnTo>
                <a:lnTo>
                  <a:pt x="319452" y="352388"/>
                </a:lnTo>
                <a:lnTo>
                  <a:pt x="375295" y="352388"/>
                </a:lnTo>
                <a:lnTo>
                  <a:pt x="396974" y="330714"/>
                </a:lnTo>
                <a:lnTo>
                  <a:pt x="403937" y="324544"/>
                </a:lnTo>
                <a:lnTo>
                  <a:pt x="412304" y="319427"/>
                </a:lnTo>
                <a:lnTo>
                  <a:pt x="422802" y="315928"/>
                </a:lnTo>
                <a:lnTo>
                  <a:pt x="436156" y="314612"/>
                </a:lnTo>
                <a:lnTo>
                  <a:pt x="512493" y="314612"/>
                </a:lnTo>
                <a:lnTo>
                  <a:pt x="497050" y="304433"/>
                </a:lnTo>
                <a:lnTo>
                  <a:pt x="470469" y="294148"/>
                </a:lnTo>
                <a:lnTo>
                  <a:pt x="436552" y="289955"/>
                </a:lnTo>
                <a:close/>
              </a:path>
              <a:path w="1609090" h="517525">
                <a:moveTo>
                  <a:pt x="512493" y="314612"/>
                </a:moveTo>
                <a:lnTo>
                  <a:pt x="436552" y="314612"/>
                </a:lnTo>
                <a:lnTo>
                  <a:pt x="449911" y="315928"/>
                </a:lnTo>
                <a:lnTo>
                  <a:pt x="460410" y="319427"/>
                </a:lnTo>
                <a:lnTo>
                  <a:pt x="468778" y="324544"/>
                </a:lnTo>
                <a:lnTo>
                  <a:pt x="475787" y="330758"/>
                </a:lnTo>
                <a:lnTo>
                  <a:pt x="497422" y="352388"/>
                </a:lnTo>
                <a:lnTo>
                  <a:pt x="553262" y="352388"/>
                </a:lnTo>
                <a:lnTo>
                  <a:pt x="531574" y="330714"/>
                </a:lnTo>
                <a:lnTo>
                  <a:pt x="517150" y="317681"/>
                </a:lnTo>
                <a:lnTo>
                  <a:pt x="512493" y="314612"/>
                </a:lnTo>
                <a:close/>
              </a:path>
              <a:path w="1609090" h="517525">
                <a:moveTo>
                  <a:pt x="1133445" y="289955"/>
                </a:moveTo>
                <a:lnTo>
                  <a:pt x="1133051" y="289955"/>
                </a:lnTo>
                <a:lnTo>
                  <a:pt x="1099132" y="294148"/>
                </a:lnTo>
                <a:lnTo>
                  <a:pt x="1072551" y="304433"/>
                </a:lnTo>
                <a:lnTo>
                  <a:pt x="1052451" y="317681"/>
                </a:lnTo>
                <a:lnTo>
                  <a:pt x="1037977" y="330758"/>
                </a:lnTo>
                <a:lnTo>
                  <a:pt x="1016353" y="352388"/>
                </a:lnTo>
                <a:lnTo>
                  <a:pt x="1072186" y="352388"/>
                </a:lnTo>
                <a:lnTo>
                  <a:pt x="1093867" y="330714"/>
                </a:lnTo>
                <a:lnTo>
                  <a:pt x="1100830" y="324544"/>
                </a:lnTo>
                <a:lnTo>
                  <a:pt x="1109200" y="319427"/>
                </a:lnTo>
                <a:lnTo>
                  <a:pt x="1119699" y="315928"/>
                </a:lnTo>
                <a:lnTo>
                  <a:pt x="1133051" y="314612"/>
                </a:lnTo>
                <a:lnTo>
                  <a:pt x="1209384" y="314612"/>
                </a:lnTo>
                <a:lnTo>
                  <a:pt x="1193942" y="304433"/>
                </a:lnTo>
                <a:lnTo>
                  <a:pt x="1167363" y="294148"/>
                </a:lnTo>
                <a:lnTo>
                  <a:pt x="1133445" y="289955"/>
                </a:lnTo>
                <a:close/>
              </a:path>
              <a:path w="1609090" h="517525">
                <a:moveTo>
                  <a:pt x="1209384" y="314612"/>
                </a:moveTo>
                <a:lnTo>
                  <a:pt x="1133445" y="314612"/>
                </a:lnTo>
                <a:lnTo>
                  <a:pt x="1146805" y="315928"/>
                </a:lnTo>
                <a:lnTo>
                  <a:pt x="1157301" y="319427"/>
                </a:lnTo>
                <a:lnTo>
                  <a:pt x="1165665" y="324544"/>
                </a:lnTo>
                <a:lnTo>
                  <a:pt x="1172674" y="330758"/>
                </a:lnTo>
                <a:lnTo>
                  <a:pt x="1194310" y="352388"/>
                </a:lnTo>
                <a:lnTo>
                  <a:pt x="1250143" y="352388"/>
                </a:lnTo>
                <a:lnTo>
                  <a:pt x="1228471" y="330714"/>
                </a:lnTo>
                <a:lnTo>
                  <a:pt x="1214041" y="317681"/>
                </a:lnTo>
                <a:lnTo>
                  <a:pt x="1209384" y="314612"/>
                </a:lnTo>
                <a:close/>
              </a:path>
              <a:path w="1609090" h="517525">
                <a:moveTo>
                  <a:pt x="1331315" y="282252"/>
                </a:moveTo>
                <a:lnTo>
                  <a:pt x="1327916" y="285660"/>
                </a:lnTo>
                <a:lnTo>
                  <a:pt x="1328085" y="287674"/>
                </a:lnTo>
                <a:lnTo>
                  <a:pt x="1328085" y="352388"/>
                </a:lnTo>
                <a:lnTo>
                  <a:pt x="1367573" y="352388"/>
                </a:lnTo>
                <a:lnTo>
                  <a:pt x="1367576" y="287674"/>
                </a:lnTo>
                <a:lnTo>
                  <a:pt x="1367742" y="285686"/>
                </a:lnTo>
                <a:lnTo>
                  <a:pt x="1364481" y="282423"/>
                </a:lnTo>
                <a:lnTo>
                  <a:pt x="1333342" y="282423"/>
                </a:lnTo>
                <a:lnTo>
                  <a:pt x="1331315" y="282252"/>
                </a:lnTo>
                <a:close/>
              </a:path>
              <a:path w="1609090" h="517525">
                <a:moveTo>
                  <a:pt x="163621" y="282274"/>
                </a:moveTo>
                <a:lnTo>
                  <a:pt x="161603" y="282423"/>
                </a:lnTo>
                <a:lnTo>
                  <a:pt x="163771" y="282423"/>
                </a:lnTo>
                <a:lnTo>
                  <a:pt x="163621" y="282274"/>
                </a:lnTo>
                <a:close/>
              </a:path>
              <a:path w="1609090" h="517525">
                <a:moveTo>
                  <a:pt x="1364331" y="282274"/>
                </a:moveTo>
                <a:lnTo>
                  <a:pt x="1362316" y="282423"/>
                </a:lnTo>
                <a:lnTo>
                  <a:pt x="1364481" y="282423"/>
                </a:lnTo>
                <a:lnTo>
                  <a:pt x="1364331" y="282274"/>
                </a:lnTo>
                <a:close/>
              </a:path>
            </a:pathLst>
          </a:custGeom>
          <a:solidFill>
            <a:srgbClr val="284B8C"/>
          </a:solidFill>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36" name="object 114">
            <a:extLst>
              <a:ext uri="{FF2B5EF4-FFF2-40B4-BE49-F238E27FC236}">
                <a16:creationId xmlns:a16="http://schemas.microsoft.com/office/drawing/2014/main" id="{2521CA2A-A6AB-8320-1D13-A623AFF8949C}"/>
              </a:ext>
            </a:extLst>
          </p:cNvPr>
          <p:cNvSpPr txBox="1"/>
          <p:nvPr/>
        </p:nvSpPr>
        <p:spPr>
          <a:xfrm>
            <a:off x="4658958" y="9465474"/>
            <a:ext cx="745349" cy="228268"/>
          </a:xfrm>
          <a:prstGeom prst="rect">
            <a:avLst/>
          </a:prstGeom>
        </p:spPr>
        <p:txBody>
          <a:bodyPr vert="horz" wrap="square" lIns="0" tIns="12700" rIns="0" bIns="0" rtlCol="0">
            <a:spAutoFit/>
          </a:bodyPr>
          <a:lstStyle/>
          <a:p>
            <a:pPr algn="ctr">
              <a:lnSpc>
                <a:spcPct val="100000"/>
              </a:lnSpc>
              <a:spcBef>
                <a:spcPts val="100"/>
              </a:spcBef>
              <a:tabLst>
                <a:tab pos="810895" algn="l"/>
                <a:tab pos="1577340" algn="l"/>
              </a:tabLst>
            </a:pPr>
            <a:r>
              <a:rPr lang="en-US" sz="700" b="0" i="0" u="none" strike="noStrike">
                <a:latin typeface="华文细黑" panose="02010600040101010101" pitchFamily="2" charset="-122"/>
                <a:ea typeface="华文细黑" panose="02010600040101010101" pitchFamily="2" charset="-122"/>
                <a:cs typeface="Arial"/>
              </a:rPr>
              <a:t>Internal thread</a:t>
            </a:r>
            <a:br>
              <a:rPr lang="en-US" sz="700" b="0" i="0" u="none" strike="noStrike">
                <a:latin typeface="华文细黑" panose="02010600040101010101" pitchFamily="2" charset="-122"/>
                <a:ea typeface="华文细黑" panose="02010600040101010101" pitchFamily="2" charset="-122"/>
                <a:cs typeface="Arial"/>
              </a:rPr>
            </a:br>
            <a:r>
              <a:rPr lang="ZH-CN" altLang="ZH-CN" sz="700" b="0" i="0" u="none" strike="noStrike">
                <a:latin typeface="华文细黑" panose="02010600040101010101" pitchFamily="2" charset="-122"/>
                <a:ea typeface="华文细黑" panose="02010600040101010101" pitchFamily="2" charset="-122"/>
                <a:cs typeface="Arial"/>
              </a:rPr>
              <a:t>内螺纹</a:t>
            </a:r>
            <a:endParaRPr sz="1050" dirty="0">
              <a:latin typeface="华文细黑" panose="02010600040101010101" pitchFamily="2" charset="-122"/>
              <a:ea typeface="华文细黑" panose="02010600040101010101" pitchFamily="2" charset="-122"/>
              <a:cs typeface="Arial"/>
            </a:endParaRPr>
          </a:p>
        </p:txBody>
      </p:sp>
      <p:sp>
        <p:nvSpPr>
          <p:cNvPr id="137" name="object 114">
            <a:extLst>
              <a:ext uri="{FF2B5EF4-FFF2-40B4-BE49-F238E27FC236}">
                <a16:creationId xmlns:a16="http://schemas.microsoft.com/office/drawing/2014/main" id="{A6DFB292-2260-A6A1-5D4E-694697431B37}"/>
              </a:ext>
            </a:extLst>
          </p:cNvPr>
          <p:cNvSpPr txBox="1"/>
          <p:nvPr/>
        </p:nvSpPr>
        <p:spPr>
          <a:xfrm>
            <a:off x="5468655" y="9460722"/>
            <a:ext cx="745349" cy="228268"/>
          </a:xfrm>
          <a:prstGeom prst="rect">
            <a:avLst/>
          </a:prstGeom>
        </p:spPr>
        <p:txBody>
          <a:bodyPr vert="horz" wrap="square" lIns="0" tIns="12700" rIns="0" bIns="0" rtlCol="0">
            <a:spAutoFit/>
          </a:bodyPr>
          <a:lstStyle/>
          <a:p>
            <a:pPr algn="ctr">
              <a:lnSpc>
                <a:spcPct val="100000"/>
              </a:lnSpc>
              <a:spcBef>
                <a:spcPts val="100"/>
              </a:spcBef>
              <a:tabLst>
                <a:tab pos="810895" algn="l"/>
                <a:tab pos="1577340" algn="l"/>
              </a:tabLst>
            </a:pPr>
            <a:r>
              <a:rPr lang="en-US" sz="700" b="0" i="0" u="none" strike="noStrike" dirty="0">
                <a:latin typeface="华文细黑" panose="02010600040101010101" pitchFamily="2" charset="-122"/>
                <a:ea typeface="华文细黑" panose="02010600040101010101" pitchFamily="2" charset="-122"/>
                <a:cs typeface="Arial"/>
              </a:rPr>
              <a:t>Soldering</a:t>
            </a:r>
            <a:br>
              <a:rPr lang="en-US" sz="700" b="0" i="0" u="none" strike="noStrike" dirty="0">
                <a:latin typeface="华文细黑" panose="02010600040101010101" pitchFamily="2" charset="-122"/>
                <a:ea typeface="华文细黑" panose="02010600040101010101" pitchFamily="2" charset="-122"/>
                <a:cs typeface="Arial"/>
              </a:rPr>
            </a:br>
            <a:r>
              <a:rPr lang="zh-CN" altLang="en-US" sz="700" b="0" i="0" u="none" strike="noStrike" dirty="0">
                <a:latin typeface="华文细黑" panose="02010600040101010101" pitchFamily="2" charset="-122"/>
                <a:ea typeface="华文细黑" panose="02010600040101010101" pitchFamily="2" charset="-122"/>
                <a:cs typeface="Arial"/>
              </a:rPr>
              <a:t>钎焊</a:t>
            </a:r>
            <a:endParaRPr sz="1050" dirty="0">
              <a:latin typeface="华文细黑" panose="02010600040101010101" pitchFamily="2" charset="-122"/>
              <a:ea typeface="华文细黑" panose="02010600040101010101" pitchFamily="2" charset="-122"/>
              <a:cs typeface="Arial"/>
            </a:endParaRPr>
          </a:p>
        </p:txBody>
      </p:sp>
      <p:sp>
        <p:nvSpPr>
          <p:cNvPr id="135" name="Alfa Laval Security stamp">
            <a:extLst>
              <a:ext uri="{FF2B5EF4-FFF2-40B4-BE49-F238E27FC236}">
                <a16:creationId xmlns:a16="http://schemas.microsoft.com/office/drawing/2014/main" id="{0829EA77-8819-5738-D718-8C4A2D50865E}"/>
              </a:ext>
            </a:extLst>
          </p:cNvPr>
          <p:cNvSpPr txBox="1"/>
          <p:nvPr/>
        </p:nvSpPr>
        <p:spPr>
          <a:xfrm>
            <a:off x="317500" y="6604000"/>
            <a:ext cx="4604326" cy="215444"/>
          </a:xfrm>
          <a:prstGeom prst="rect">
            <a:avLst/>
          </a:prstGeom>
          <a:noFill/>
        </p:spPr>
        <p:txBody>
          <a:bodyPr vert="horz" rtlCol="0">
            <a:spAutoFit/>
          </a:bodyPr>
          <a:lstStyle/>
          <a:p>
            <a:r>
              <a:rPr lang="en-US" sz="800">
                <a:solidFill>
                  <a:srgbClr val="0B1128"/>
                </a:solidFill>
                <a:latin typeface="Alfa Laval Offc"/>
              </a:rPr>
              <a:t>Classified by Alfa Laval as: Business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300" y="622300"/>
            <a:ext cx="1831505" cy="228268"/>
          </a:xfrm>
          <a:prstGeom prst="rect">
            <a:avLst/>
          </a:prstGeom>
        </p:spPr>
        <p:txBody>
          <a:bodyPr vert="horz" wrap="square" lIns="0" tIns="12700" rIns="0" bIns="0" rtlCol="0">
            <a:spAutoFit/>
          </a:bodyPr>
          <a:lstStyle/>
          <a:p>
            <a:pPr marL="12700">
              <a:lnSpc>
                <a:spcPct val="100000"/>
              </a:lnSpc>
              <a:spcBef>
                <a:spcPts val="100"/>
              </a:spcBef>
            </a:pPr>
            <a:r>
              <a:rPr lang="en-US" sz="700" b="0" i="0" u="none" strike="noStrike" dirty="0">
                <a:solidFill>
                  <a:srgbClr val="003F88"/>
                </a:solidFill>
                <a:latin typeface="华文细黑" panose="02010600040101010101" pitchFamily="2" charset="-122"/>
                <a:ea typeface="华文细黑" panose="02010600040101010101" pitchFamily="2" charset="-122"/>
                <a:cs typeface="Arial"/>
              </a:rPr>
              <a:t>Technical Data</a:t>
            </a:r>
            <a:br>
              <a:rPr lang="en-US" sz="700" b="0" i="0" u="none" strike="noStrike" dirty="0">
                <a:solidFill>
                  <a:srgbClr val="003F88"/>
                </a:solidFill>
                <a:latin typeface="华文细黑" panose="02010600040101010101" pitchFamily="2" charset="-122"/>
                <a:ea typeface="华文细黑" panose="02010600040101010101" pitchFamily="2" charset="-122"/>
                <a:cs typeface="Arial"/>
              </a:rPr>
            </a:br>
            <a:r>
              <a:rPr lang="ZH-CN" altLang="ZH-CN" sz="700" b="0" i="0" u="none" strike="noStrike" dirty="0">
                <a:solidFill>
                  <a:srgbClr val="003F88"/>
                </a:solidFill>
                <a:latin typeface="华文细黑" panose="02010600040101010101" pitchFamily="2" charset="-122"/>
                <a:ea typeface="华文细黑" panose="02010600040101010101" pitchFamily="2" charset="-122"/>
                <a:cs typeface="Arial"/>
              </a:rPr>
              <a:t>技术参数</a:t>
            </a:r>
            <a:endParaRPr sz="1050" dirty="0">
              <a:latin typeface="华文细黑" panose="02010600040101010101" pitchFamily="2" charset="-122"/>
              <a:ea typeface="华文细黑" panose="02010600040101010101" pitchFamily="2" charset="-122"/>
              <a:cs typeface="Arial"/>
            </a:endParaRPr>
          </a:p>
        </p:txBody>
      </p:sp>
      <p:sp>
        <p:nvSpPr>
          <p:cNvPr id="3" name="object 3"/>
          <p:cNvSpPr txBox="1"/>
          <p:nvPr/>
        </p:nvSpPr>
        <p:spPr>
          <a:xfrm>
            <a:off x="718184" y="862080"/>
            <a:ext cx="3060065" cy="187872"/>
          </a:xfrm>
          <a:prstGeom prst="rect">
            <a:avLst/>
          </a:prstGeom>
          <a:solidFill>
            <a:srgbClr val="E5E2DD"/>
          </a:solidFill>
        </p:spPr>
        <p:txBody>
          <a:bodyPr vert="horz" wrap="square" lIns="0" tIns="3175" rIns="0" bIns="0" rtlCol="0">
            <a:spAutoFit/>
          </a:bodyPr>
          <a:lstStyle/>
          <a:p>
            <a:pPr>
              <a:lnSpc>
                <a:spcPct val="100000"/>
              </a:lnSpc>
              <a:spcBef>
                <a:spcPts val="25"/>
              </a:spcBef>
            </a:pPr>
            <a:r>
              <a:rPr lang="en-US" sz="600" b="0" i="0" u="none" strike="noStrike" dirty="0">
                <a:latin typeface="华文细黑" panose="02010600040101010101" pitchFamily="2" charset="-122"/>
                <a:ea typeface="华文细黑" panose="02010600040101010101" pitchFamily="2" charset="-122"/>
                <a:cs typeface="Arial"/>
              </a:rPr>
              <a:t>Standard materials</a:t>
            </a:r>
            <a:br>
              <a:rPr lang="en-US" sz="600" b="0" i="0" u="none" strike="noStrike" dirty="0">
                <a:latin typeface="华文细黑" panose="02010600040101010101" pitchFamily="2" charset="-122"/>
                <a:ea typeface="华文细黑" panose="02010600040101010101" pitchFamily="2" charset="-122"/>
                <a:cs typeface="Arial"/>
              </a:rPr>
            </a:br>
            <a:r>
              <a:rPr lang="ZH-CN" altLang="ZH-CN" sz="600" b="0" i="0" u="none" strike="noStrike" dirty="0">
                <a:latin typeface="华文细黑" panose="02010600040101010101" pitchFamily="2" charset="-122"/>
                <a:ea typeface="华文细黑" panose="02010600040101010101" pitchFamily="2" charset="-122"/>
                <a:cs typeface="Arial"/>
              </a:rPr>
              <a:t>标准材料</a:t>
            </a:r>
            <a:endParaRPr sz="900" dirty="0">
              <a:latin typeface="华文细黑" panose="02010600040101010101" pitchFamily="2" charset="-122"/>
              <a:ea typeface="华文细黑" panose="02010600040101010101" pitchFamily="2" charset="-122"/>
              <a:cs typeface="Arial"/>
            </a:endParaRPr>
          </a:p>
        </p:txBody>
      </p:sp>
      <p:sp>
        <p:nvSpPr>
          <p:cNvPr id="4" name="object 4"/>
          <p:cNvSpPr txBox="1"/>
          <p:nvPr/>
        </p:nvSpPr>
        <p:spPr>
          <a:xfrm>
            <a:off x="699506" y="1037554"/>
            <a:ext cx="2871186" cy="250068"/>
          </a:xfrm>
          <a:prstGeom prst="rect">
            <a:avLst/>
          </a:prstGeom>
        </p:spPr>
        <p:txBody>
          <a:bodyPr vert="horz" wrap="square" lIns="0" tIns="39370" rIns="0" bIns="0" rtlCol="0">
            <a:spAutoFit/>
          </a:bodyPr>
          <a:lstStyle/>
          <a:p>
            <a:pPr marL="12700">
              <a:lnSpc>
                <a:spcPct val="100000"/>
              </a:lnSpc>
              <a:spcBef>
                <a:spcPts val="310"/>
              </a:spcBef>
              <a:tabLst>
                <a:tab pos="1542415" algn="l"/>
              </a:tabLst>
            </a:pPr>
            <a:r>
              <a:rPr lang="en-US" sz="600" dirty="0">
                <a:latin typeface="华文细黑" panose="02010600040101010101" pitchFamily="2" charset="-122"/>
                <a:ea typeface="华文细黑" panose="02010600040101010101" pitchFamily="2" charset="-122"/>
              </a:rPr>
              <a:t>Cover plates </a:t>
            </a:r>
            <a:r>
              <a:rPr lang="ZH-CN" altLang="ZH-CN" sz="600" dirty="0">
                <a:latin typeface="华文细黑" panose="02010600040101010101" pitchFamily="2" charset="-122"/>
                <a:ea typeface="华文细黑" panose="02010600040101010101" pitchFamily="2" charset="-122"/>
              </a:rPr>
              <a:t>盖板</a:t>
            </a:r>
            <a:r>
              <a:rPr lang="en-US" sz="600" dirty="0">
                <a:latin typeface="华文细黑" panose="02010600040101010101" pitchFamily="2" charset="-122"/>
                <a:ea typeface="华文细黑" panose="02010600040101010101" pitchFamily="2" charset="-122"/>
              </a:rPr>
              <a:t>	Stainless steel  </a:t>
            </a:r>
            <a:r>
              <a:rPr lang="ZH-CN" altLang="ZH-CN" sz="600" dirty="0">
                <a:latin typeface="华文细黑" panose="02010600040101010101" pitchFamily="2" charset="-122"/>
                <a:ea typeface="华文细黑" panose="02010600040101010101" pitchFamily="2" charset="-122"/>
              </a:rPr>
              <a:t>不锈钢</a:t>
            </a:r>
            <a:r>
              <a:rPr lang="en-US" sz="600" dirty="0">
                <a:latin typeface="华文细黑" panose="02010600040101010101" pitchFamily="2" charset="-122"/>
                <a:ea typeface="华文细黑" panose="02010600040101010101" pitchFamily="2" charset="-122"/>
              </a:rPr>
              <a:t>	</a:t>
            </a:r>
            <a:endParaRPr sz="600" dirty="0">
              <a:latin typeface="华文细黑" panose="02010600040101010101" pitchFamily="2" charset="-122"/>
              <a:ea typeface="华文细黑" panose="02010600040101010101" pitchFamily="2" charset="-122"/>
            </a:endParaRPr>
          </a:p>
          <a:p>
            <a:pPr marL="12700">
              <a:lnSpc>
                <a:spcPct val="100000"/>
              </a:lnSpc>
              <a:spcBef>
                <a:spcPts val="210"/>
              </a:spcBef>
              <a:tabLst>
                <a:tab pos="1542415" algn="l"/>
              </a:tabLst>
            </a:pPr>
            <a:r>
              <a:rPr lang="en-US" sz="600" dirty="0">
                <a:latin typeface="华文细黑" panose="02010600040101010101" pitchFamily="2" charset="-122"/>
                <a:ea typeface="华文细黑" panose="02010600040101010101" pitchFamily="2" charset="-122"/>
              </a:rPr>
              <a:t>Connections </a:t>
            </a:r>
            <a:r>
              <a:rPr lang="ZH-CN" altLang="ZH-CN" sz="600" dirty="0">
                <a:latin typeface="华文细黑" panose="02010600040101010101" pitchFamily="2" charset="-122"/>
                <a:ea typeface="华文细黑" panose="02010600040101010101" pitchFamily="2" charset="-122"/>
              </a:rPr>
              <a:t>接头</a:t>
            </a:r>
            <a:r>
              <a:rPr lang="en-US" sz="600" dirty="0">
                <a:latin typeface="华文细黑" panose="02010600040101010101" pitchFamily="2" charset="-122"/>
                <a:ea typeface="华文细黑" panose="02010600040101010101" pitchFamily="2" charset="-122"/>
              </a:rPr>
              <a:t>	Stainless steel  </a:t>
            </a:r>
            <a:r>
              <a:rPr lang="ZH-CN" altLang="ZH-CN" sz="600" dirty="0">
                <a:latin typeface="华文细黑" panose="02010600040101010101" pitchFamily="2" charset="-122"/>
                <a:ea typeface="华文细黑" panose="02010600040101010101" pitchFamily="2" charset="-122"/>
              </a:rPr>
              <a:t>不锈钢</a:t>
            </a:r>
            <a:endParaRPr sz="600" dirty="0">
              <a:latin typeface="华文细黑" panose="02010600040101010101" pitchFamily="2" charset="-122"/>
              <a:ea typeface="华文细黑" panose="02010600040101010101" pitchFamily="2" charset="-122"/>
            </a:endParaRPr>
          </a:p>
        </p:txBody>
      </p:sp>
      <p:sp>
        <p:nvSpPr>
          <p:cNvPr id="5" name="object 5"/>
          <p:cNvSpPr txBox="1"/>
          <p:nvPr/>
        </p:nvSpPr>
        <p:spPr>
          <a:xfrm>
            <a:off x="718185" y="1307934"/>
            <a:ext cx="3060065" cy="250068"/>
          </a:xfrm>
          <a:prstGeom prst="rect">
            <a:avLst/>
          </a:prstGeom>
        </p:spPr>
        <p:txBody>
          <a:bodyPr vert="horz" wrap="square" lIns="0" tIns="39370" rIns="0" bIns="0" rtlCol="0">
            <a:spAutoFit/>
          </a:bodyPr>
          <a:lstStyle/>
          <a:p>
            <a:pPr marL="12700">
              <a:lnSpc>
                <a:spcPct val="100000"/>
              </a:lnSpc>
              <a:spcBef>
                <a:spcPts val="310"/>
              </a:spcBef>
              <a:tabLst>
                <a:tab pos="1542415" algn="l"/>
              </a:tabLst>
            </a:pPr>
            <a:r>
              <a:rPr lang="en-US" sz="600" dirty="0">
                <a:latin typeface="华文细黑" panose="02010600040101010101" pitchFamily="2" charset="-122"/>
                <a:ea typeface="华文细黑" panose="02010600040101010101" pitchFamily="2" charset="-122"/>
              </a:rPr>
              <a:t>Plates  </a:t>
            </a:r>
            <a:r>
              <a:rPr lang="ZH-CN" altLang="ZH-CN" sz="600" dirty="0">
                <a:latin typeface="华文细黑" panose="02010600040101010101" pitchFamily="2" charset="-122"/>
                <a:ea typeface="华文细黑" panose="02010600040101010101" pitchFamily="2" charset="-122"/>
              </a:rPr>
              <a:t>板</a:t>
            </a:r>
            <a:r>
              <a:rPr lang="en-US" sz="600" dirty="0">
                <a:latin typeface="华文细黑" panose="02010600040101010101" pitchFamily="2" charset="-122"/>
                <a:ea typeface="华文细黑" panose="02010600040101010101" pitchFamily="2" charset="-122"/>
              </a:rPr>
              <a:t>	Stainless steel  </a:t>
            </a:r>
            <a:r>
              <a:rPr lang="ZH-CN" altLang="ZH-CN" sz="600" dirty="0">
                <a:latin typeface="华文细黑" panose="02010600040101010101" pitchFamily="2" charset="-122"/>
                <a:ea typeface="华文细黑" panose="02010600040101010101" pitchFamily="2" charset="-122"/>
              </a:rPr>
              <a:t>不锈钢</a:t>
            </a:r>
            <a:r>
              <a:rPr lang="en-US" sz="600" dirty="0">
                <a:latin typeface="华文细黑" panose="02010600040101010101" pitchFamily="2" charset="-122"/>
                <a:ea typeface="华文细黑" panose="02010600040101010101" pitchFamily="2" charset="-122"/>
              </a:rPr>
              <a:t>	</a:t>
            </a:r>
            <a:endParaRPr sz="600" dirty="0">
              <a:latin typeface="华文细黑" panose="02010600040101010101" pitchFamily="2" charset="-122"/>
              <a:ea typeface="华文细黑" panose="02010600040101010101" pitchFamily="2" charset="-122"/>
            </a:endParaRPr>
          </a:p>
          <a:p>
            <a:pPr marL="12700">
              <a:lnSpc>
                <a:spcPct val="100000"/>
              </a:lnSpc>
              <a:spcBef>
                <a:spcPts val="210"/>
              </a:spcBef>
              <a:tabLst>
                <a:tab pos="1542415" algn="l"/>
              </a:tabLst>
            </a:pPr>
            <a:r>
              <a:rPr lang="en-US" sz="600" dirty="0">
                <a:latin typeface="华文细黑" panose="02010600040101010101" pitchFamily="2" charset="-122"/>
                <a:ea typeface="华文细黑" panose="02010600040101010101" pitchFamily="2" charset="-122"/>
              </a:rPr>
              <a:t>Brazing filler  </a:t>
            </a:r>
            <a:r>
              <a:rPr lang="ZH-CN" altLang="ZH-CN" sz="600" dirty="0">
                <a:latin typeface="华文细黑" panose="02010600040101010101" pitchFamily="2" charset="-122"/>
                <a:ea typeface="华文细黑" panose="02010600040101010101" pitchFamily="2" charset="-122"/>
              </a:rPr>
              <a:t>钎料</a:t>
            </a:r>
            <a:r>
              <a:rPr lang="en-US" sz="600" dirty="0">
                <a:latin typeface="华文细黑" panose="02010600040101010101" pitchFamily="2" charset="-122"/>
                <a:ea typeface="华文细黑" panose="02010600040101010101" pitchFamily="2" charset="-122"/>
              </a:rPr>
              <a:t>	Copper  </a:t>
            </a:r>
            <a:r>
              <a:rPr lang="ZH-CN" altLang="ZH-CN" sz="600" dirty="0">
                <a:latin typeface="华文细黑" panose="02010600040101010101" pitchFamily="2" charset="-122"/>
                <a:ea typeface="华文细黑" panose="02010600040101010101" pitchFamily="2" charset="-122"/>
              </a:rPr>
              <a:t>铜</a:t>
            </a:r>
            <a:r>
              <a:rPr lang="en-US" sz="600" dirty="0">
                <a:latin typeface="华文细黑" panose="02010600040101010101" pitchFamily="2" charset="-122"/>
                <a:ea typeface="华文细黑" panose="02010600040101010101" pitchFamily="2" charset="-122"/>
              </a:rPr>
              <a:t>	</a:t>
            </a:r>
            <a:endParaRPr sz="600" dirty="0">
              <a:latin typeface="华文细黑" panose="02010600040101010101" pitchFamily="2" charset="-122"/>
              <a:ea typeface="华文细黑" panose="02010600040101010101" pitchFamily="2" charset="-122"/>
            </a:endParaRPr>
          </a:p>
        </p:txBody>
      </p:sp>
      <p:sp>
        <p:nvSpPr>
          <p:cNvPr id="6" name="object 6"/>
          <p:cNvSpPr/>
          <p:nvPr/>
        </p:nvSpPr>
        <p:spPr>
          <a:xfrm>
            <a:off x="720000" y="1040675"/>
            <a:ext cx="3060065" cy="0"/>
          </a:xfrm>
          <a:custGeom>
            <a:avLst/>
            <a:gdLst/>
            <a:ahLst/>
            <a:cxnLst/>
            <a:rect l="l" t="t" r="r" b="b"/>
            <a:pathLst>
              <a:path w="3060065">
                <a:moveTo>
                  <a:pt x="306000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7" name="object 7"/>
          <p:cNvSpPr/>
          <p:nvPr/>
        </p:nvSpPr>
        <p:spPr>
          <a:xfrm>
            <a:off x="720000" y="1174025"/>
            <a:ext cx="1531620" cy="0"/>
          </a:xfrm>
          <a:custGeom>
            <a:avLst/>
            <a:gdLst/>
            <a:ahLst/>
            <a:cxnLst/>
            <a:rect l="l" t="t" r="r" b="b"/>
            <a:pathLst>
              <a:path w="1531620">
                <a:moveTo>
                  <a:pt x="153127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8" name="object 8"/>
          <p:cNvSpPr/>
          <p:nvPr/>
        </p:nvSpPr>
        <p:spPr>
          <a:xfrm>
            <a:off x="2248730" y="1174025"/>
            <a:ext cx="1531620" cy="0"/>
          </a:xfrm>
          <a:custGeom>
            <a:avLst/>
            <a:gdLst/>
            <a:ahLst/>
            <a:cxnLst/>
            <a:rect l="l" t="t" r="r" b="b"/>
            <a:pathLst>
              <a:path w="1531620">
                <a:moveTo>
                  <a:pt x="153127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9" name="object 9"/>
          <p:cNvSpPr/>
          <p:nvPr/>
        </p:nvSpPr>
        <p:spPr>
          <a:xfrm>
            <a:off x="720000" y="1307375"/>
            <a:ext cx="1531620" cy="0"/>
          </a:xfrm>
          <a:custGeom>
            <a:avLst/>
            <a:gdLst/>
            <a:ahLst/>
            <a:cxnLst/>
            <a:rect l="l" t="t" r="r" b="b"/>
            <a:pathLst>
              <a:path w="1531620">
                <a:moveTo>
                  <a:pt x="153127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0" name="object 10"/>
          <p:cNvSpPr/>
          <p:nvPr/>
        </p:nvSpPr>
        <p:spPr>
          <a:xfrm>
            <a:off x="2248730" y="1307375"/>
            <a:ext cx="1531620" cy="0"/>
          </a:xfrm>
          <a:custGeom>
            <a:avLst/>
            <a:gdLst/>
            <a:ahLst/>
            <a:cxnLst/>
            <a:rect l="l" t="t" r="r" b="b"/>
            <a:pathLst>
              <a:path w="1531620">
                <a:moveTo>
                  <a:pt x="153127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1" name="object 11"/>
          <p:cNvSpPr/>
          <p:nvPr/>
        </p:nvSpPr>
        <p:spPr>
          <a:xfrm>
            <a:off x="720000" y="1440725"/>
            <a:ext cx="1531620" cy="0"/>
          </a:xfrm>
          <a:custGeom>
            <a:avLst/>
            <a:gdLst/>
            <a:ahLst/>
            <a:cxnLst/>
            <a:rect l="l" t="t" r="r" b="b"/>
            <a:pathLst>
              <a:path w="1531620">
                <a:moveTo>
                  <a:pt x="153127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2" name="object 12"/>
          <p:cNvSpPr/>
          <p:nvPr/>
        </p:nvSpPr>
        <p:spPr>
          <a:xfrm>
            <a:off x="2248730" y="1440725"/>
            <a:ext cx="1531620" cy="0"/>
          </a:xfrm>
          <a:custGeom>
            <a:avLst/>
            <a:gdLst/>
            <a:ahLst/>
            <a:cxnLst/>
            <a:rect l="l" t="t" r="r" b="b"/>
            <a:pathLst>
              <a:path w="1531620">
                <a:moveTo>
                  <a:pt x="153127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3" name="object 13"/>
          <p:cNvSpPr/>
          <p:nvPr/>
        </p:nvSpPr>
        <p:spPr>
          <a:xfrm>
            <a:off x="720000" y="1574075"/>
            <a:ext cx="1531620" cy="0"/>
          </a:xfrm>
          <a:custGeom>
            <a:avLst/>
            <a:gdLst/>
            <a:ahLst/>
            <a:cxnLst/>
            <a:rect l="l" t="t" r="r" b="b"/>
            <a:pathLst>
              <a:path w="1531620">
                <a:moveTo>
                  <a:pt x="153127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4" name="object 14"/>
          <p:cNvSpPr/>
          <p:nvPr/>
        </p:nvSpPr>
        <p:spPr>
          <a:xfrm>
            <a:off x="2248730" y="1574075"/>
            <a:ext cx="1531620" cy="0"/>
          </a:xfrm>
          <a:custGeom>
            <a:avLst/>
            <a:gdLst/>
            <a:ahLst/>
            <a:cxnLst/>
            <a:rect l="l" t="t" r="r" b="b"/>
            <a:pathLst>
              <a:path w="1531620">
                <a:moveTo>
                  <a:pt x="153127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5" name="object 15"/>
          <p:cNvSpPr txBox="1"/>
          <p:nvPr/>
        </p:nvSpPr>
        <p:spPr>
          <a:xfrm>
            <a:off x="707098" y="1624621"/>
            <a:ext cx="3060065" cy="207108"/>
          </a:xfrm>
          <a:prstGeom prst="rect">
            <a:avLst/>
          </a:prstGeom>
          <a:solidFill>
            <a:srgbClr val="E5E2DD"/>
          </a:solidFill>
        </p:spPr>
        <p:txBody>
          <a:bodyPr vert="horz" wrap="square" lIns="0" tIns="22225" rIns="0" bIns="0" rtlCol="0">
            <a:spAutoFit/>
          </a:bodyPr>
          <a:lstStyle/>
          <a:p>
            <a:pPr>
              <a:lnSpc>
                <a:spcPct val="100000"/>
              </a:lnSpc>
              <a:spcBef>
                <a:spcPts val="175"/>
              </a:spcBef>
            </a:pPr>
            <a:r>
              <a:rPr lang="en-US" sz="600" b="0" i="0" u="none" strike="noStrike" dirty="0">
                <a:latin typeface="华文细黑" panose="02010600040101010101" pitchFamily="2" charset="-122"/>
                <a:ea typeface="华文细黑" panose="02010600040101010101" pitchFamily="2" charset="-122"/>
                <a:cs typeface="Arial"/>
              </a:rPr>
              <a:t>Dimensions and weight </a:t>
            </a:r>
            <a:r>
              <a:rPr lang="en-US" sz="600" b="0" i="0" u="none" strike="noStrike" baseline="30000" dirty="0">
                <a:latin typeface="华文细黑" panose="02010600040101010101" pitchFamily="2" charset="-122"/>
                <a:ea typeface="华文细黑" panose="02010600040101010101" pitchFamily="2" charset="-122"/>
                <a:cs typeface="Arial"/>
              </a:rPr>
              <a:t>1</a:t>
            </a:r>
            <a:br>
              <a:rPr lang="en-US" sz="600" b="0" i="0" u="none" strike="noStrike" baseline="30000" dirty="0">
                <a:latin typeface="华文细黑" panose="02010600040101010101" pitchFamily="2" charset="-122"/>
                <a:ea typeface="华文细黑" panose="02010600040101010101" pitchFamily="2" charset="-122"/>
                <a:cs typeface="Arial"/>
              </a:rPr>
            </a:br>
            <a:r>
              <a:rPr lang="ZH-CN" altLang="ZH-CN" sz="600" b="0" i="0" u="none" strike="noStrike" dirty="0">
                <a:latin typeface="华文细黑" panose="02010600040101010101" pitchFamily="2" charset="-122"/>
                <a:ea typeface="华文细黑" panose="02010600040101010101" pitchFamily="2" charset="-122"/>
                <a:cs typeface="Arial"/>
              </a:rPr>
              <a:t>尺寸和重量 </a:t>
            </a:r>
            <a:r>
              <a:rPr lang="ZH-CN" altLang="ZH-CN" sz="600" b="0" i="0" u="none" strike="noStrike" baseline="30000" dirty="0">
                <a:latin typeface="华文细黑" panose="02010600040101010101" pitchFamily="2" charset="-122"/>
                <a:ea typeface="华文细黑" panose="02010600040101010101" pitchFamily="2" charset="-122"/>
                <a:cs typeface="Arial"/>
              </a:rPr>
              <a:t>1</a:t>
            </a:r>
            <a:endParaRPr sz="600" baseline="23148" dirty="0">
              <a:latin typeface="华文细黑" panose="02010600040101010101" pitchFamily="2" charset="-122"/>
              <a:ea typeface="华文细黑" panose="02010600040101010101" pitchFamily="2" charset="-122"/>
              <a:cs typeface="Arial"/>
            </a:endParaRPr>
          </a:p>
        </p:txBody>
      </p:sp>
      <p:sp>
        <p:nvSpPr>
          <p:cNvPr id="16" name="object 16"/>
          <p:cNvSpPr txBox="1"/>
          <p:nvPr/>
        </p:nvSpPr>
        <p:spPr>
          <a:xfrm>
            <a:off x="703924" y="1824559"/>
            <a:ext cx="3208653" cy="262892"/>
          </a:xfrm>
          <a:prstGeom prst="rect">
            <a:avLst/>
          </a:prstGeom>
        </p:spPr>
        <p:txBody>
          <a:bodyPr vert="horz" wrap="square" lIns="0" tIns="39370" rIns="0" bIns="0" rtlCol="0">
            <a:spAutoFit/>
          </a:bodyPr>
          <a:lstStyle/>
          <a:p>
            <a:pPr marL="12700">
              <a:lnSpc>
                <a:spcPct val="100000"/>
              </a:lnSpc>
              <a:spcBef>
                <a:spcPts val="310"/>
              </a:spcBef>
              <a:tabLst>
                <a:tab pos="1832610" algn="l"/>
              </a:tabLst>
            </a:pPr>
            <a:r>
              <a:rPr lang="en-US" sz="600" dirty="0">
                <a:latin typeface="华文细黑" panose="02010600040101010101" pitchFamily="2" charset="-122"/>
                <a:ea typeface="华文细黑" panose="02010600040101010101" pitchFamily="2" charset="-122"/>
              </a:rPr>
              <a:t>A-measurement (mm)</a:t>
            </a:r>
            <a:r>
              <a:rPr lang="ZH-CN" altLang="ZH-CN" sz="600" dirty="0">
                <a:latin typeface="华文细黑" panose="02010600040101010101" pitchFamily="2" charset="-122"/>
                <a:ea typeface="华文细黑" panose="02010600040101010101" pitchFamily="2" charset="-122"/>
              </a:rPr>
              <a:t> A-测量(mm) </a:t>
            </a:r>
            <a:r>
              <a:rPr lang="en-US" sz="600" dirty="0">
                <a:latin typeface="华文细黑" panose="02010600040101010101" pitchFamily="2" charset="-122"/>
                <a:ea typeface="华文细黑" panose="02010600040101010101" pitchFamily="2" charset="-122"/>
              </a:rPr>
              <a:t>	12.5 + (1.22 * n)	</a:t>
            </a:r>
          </a:p>
          <a:p>
            <a:pPr marL="12700">
              <a:lnSpc>
                <a:spcPct val="100000"/>
              </a:lnSpc>
              <a:spcBef>
                <a:spcPts val="310"/>
              </a:spcBef>
              <a:tabLst>
                <a:tab pos="1832610" algn="l"/>
              </a:tabLst>
            </a:pPr>
            <a:r>
              <a:rPr lang="en-US" sz="600" dirty="0">
                <a:latin typeface="华文细黑" panose="02010600040101010101" pitchFamily="2" charset="-122"/>
                <a:ea typeface="华文细黑" panose="02010600040101010101" pitchFamily="2" charset="-122"/>
              </a:rPr>
              <a:t>A-measurement (inches)</a:t>
            </a:r>
            <a:r>
              <a:rPr lang="ZH-CN" altLang="ZH-CN" sz="600" dirty="0">
                <a:latin typeface="华文细黑" panose="02010600040101010101" pitchFamily="2" charset="-122"/>
                <a:ea typeface="华文细黑" panose="02010600040101010101" pitchFamily="2" charset="-122"/>
              </a:rPr>
              <a:t> A-测量(in) </a:t>
            </a:r>
            <a:r>
              <a:rPr lang="en-US" sz="600" dirty="0">
                <a:latin typeface="华文细黑" panose="02010600040101010101" pitchFamily="2" charset="-122"/>
                <a:ea typeface="华文细黑" panose="02010600040101010101" pitchFamily="2" charset="-122"/>
              </a:rPr>
              <a:t>	0.49 + (0.05 * n)</a:t>
            </a:r>
            <a:endParaRPr sz="600" dirty="0">
              <a:latin typeface="华文细黑" panose="02010600040101010101" pitchFamily="2" charset="-122"/>
              <a:ea typeface="华文细黑" panose="02010600040101010101" pitchFamily="2" charset="-122"/>
            </a:endParaRPr>
          </a:p>
        </p:txBody>
      </p:sp>
      <p:sp>
        <p:nvSpPr>
          <p:cNvPr id="17" name="object 17"/>
          <p:cNvSpPr txBox="1"/>
          <p:nvPr/>
        </p:nvSpPr>
        <p:spPr>
          <a:xfrm>
            <a:off x="707098" y="2095891"/>
            <a:ext cx="3098198" cy="294311"/>
          </a:xfrm>
          <a:prstGeom prst="rect">
            <a:avLst/>
          </a:prstGeom>
        </p:spPr>
        <p:txBody>
          <a:bodyPr vert="horz" wrap="square" lIns="0" tIns="57785" rIns="0" bIns="0" rtlCol="0">
            <a:spAutoFit/>
          </a:bodyPr>
          <a:lstStyle/>
          <a:p>
            <a:pPr marL="12700">
              <a:lnSpc>
                <a:spcPct val="100000"/>
              </a:lnSpc>
              <a:spcBef>
                <a:spcPts val="455"/>
              </a:spcBef>
              <a:tabLst>
                <a:tab pos="1832610" algn="l"/>
              </a:tabLst>
            </a:pPr>
            <a:r>
              <a:rPr lang="en-US" sz="600" dirty="0">
                <a:latin typeface="华文细黑" panose="02010600040101010101" pitchFamily="2" charset="-122"/>
                <a:ea typeface="华文细黑" panose="02010600040101010101" pitchFamily="2" charset="-122"/>
              </a:rPr>
              <a:t>Weight (kg) 2  </a:t>
            </a:r>
            <a:r>
              <a:rPr lang="ZH-CN" altLang="ZH-CN" sz="600" dirty="0">
                <a:latin typeface="华文细黑" panose="02010600040101010101" pitchFamily="2" charset="-122"/>
                <a:ea typeface="华文细黑" panose="02010600040101010101" pitchFamily="2" charset="-122"/>
              </a:rPr>
              <a:t>重量(kg) 2 </a:t>
            </a:r>
            <a:r>
              <a:rPr lang="en-US" sz="600" dirty="0">
                <a:latin typeface="华文细黑" panose="02010600040101010101" pitchFamily="2" charset="-122"/>
                <a:ea typeface="华文细黑" panose="02010600040101010101" pitchFamily="2" charset="-122"/>
              </a:rPr>
              <a:t>	1.4 + (0.09 * n)</a:t>
            </a:r>
            <a:endParaRPr sz="600" dirty="0">
              <a:latin typeface="华文细黑" panose="02010600040101010101" pitchFamily="2" charset="-122"/>
              <a:ea typeface="华文细黑" panose="02010600040101010101" pitchFamily="2" charset="-122"/>
            </a:endParaRPr>
          </a:p>
          <a:p>
            <a:pPr marL="12700">
              <a:lnSpc>
                <a:spcPct val="100000"/>
              </a:lnSpc>
              <a:spcBef>
                <a:spcPts val="355"/>
              </a:spcBef>
              <a:tabLst>
                <a:tab pos="1832610" algn="l"/>
              </a:tabLst>
            </a:pPr>
            <a:r>
              <a:rPr lang="en-US" sz="600" dirty="0">
                <a:latin typeface="华文细黑" panose="02010600040101010101" pitchFamily="2" charset="-122"/>
                <a:ea typeface="华文细黑" panose="02010600040101010101" pitchFamily="2" charset="-122"/>
              </a:rPr>
              <a:t>Weight (</a:t>
            </a:r>
            <a:r>
              <a:rPr lang="en-US" sz="600" dirty="0" err="1">
                <a:latin typeface="华文细黑" panose="02010600040101010101" pitchFamily="2" charset="-122"/>
                <a:ea typeface="华文细黑" panose="02010600040101010101" pitchFamily="2" charset="-122"/>
              </a:rPr>
              <a:t>lb</a:t>
            </a:r>
            <a:r>
              <a:rPr lang="en-US" sz="600" dirty="0">
                <a:latin typeface="华文细黑" panose="02010600040101010101" pitchFamily="2" charset="-122"/>
                <a:ea typeface="华文细黑" panose="02010600040101010101" pitchFamily="2" charset="-122"/>
              </a:rPr>
              <a:t>) 2  </a:t>
            </a:r>
            <a:r>
              <a:rPr lang="ZH-CN" altLang="ZH-CN" sz="600" dirty="0">
                <a:latin typeface="华文细黑" panose="02010600040101010101" pitchFamily="2" charset="-122"/>
                <a:ea typeface="华文细黑" panose="02010600040101010101" pitchFamily="2" charset="-122"/>
              </a:rPr>
              <a:t>重量(lb) 2 </a:t>
            </a:r>
            <a:r>
              <a:rPr lang="en-US" sz="600" dirty="0">
                <a:latin typeface="华文细黑" panose="02010600040101010101" pitchFamily="2" charset="-122"/>
                <a:ea typeface="华文细黑" panose="02010600040101010101" pitchFamily="2" charset="-122"/>
              </a:rPr>
              <a:t>	3.09 + (0.20 * n)</a:t>
            </a:r>
            <a:endParaRPr sz="600" dirty="0">
              <a:latin typeface="华文细黑" panose="02010600040101010101" pitchFamily="2" charset="-122"/>
              <a:ea typeface="华文细黑" panose="02010600040101010101" pitchFamily="2" charset="-122"/>
            </a:endParaRPr>
          </a:p>
        </p:txBody>
      </p:sp>
      <p:sp>
        <p:nvSpPr>
          <p:cNvPr id="18" name="object 18"/>
          <p:cNvSpPr/>
          <p:nvPr/>
        </p:nvSpPr>
        <p:spPr>
          <a:xfrm>
            <a:off x="720000" y="1831729"/>
            <a:ext cx="3060065" cy="0"/>
          </a:xfrm>
          <a:custGeom>
            <a:avLst/>
            <a:gdLst/>
            <a:ahLst/>
            <a:cxnLst/>
            <a:rect l="l" t="t" r="r" b="b"/>
            <a:pathLst>
              <a:path w="3060065">
                <a:moveTo>
                  <a:pt x="306000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19" name="object 19"/>
          <p:cNvSpPr/>
          <p:nvPr/>
        </p:nvSpPr>
        <p:spPr>
          <a:xfrm>
            <a:off x="720000" y="1965079"/>
            <a:ext cx="1821814" cy="0"/>
          </a:xfrm>
          <a:custGeom>
            <a:avLst/>
            <a:gdLst/>
            <a:ahLst/>
            <a:cxnLst/>
            <a:rect l="l" t="t" r="r" b="b"/>
            <a:pathLst>
              <a:path w="1821814">
                <a:moveTo>
                  <a:pt x="1821345"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20" name="object 20"/>
          <p:cNvSpPr/>
          <p:nvPr/>
        </p:nvSpPr>
        <p:spPr>
          <a:xfrm>
            <a:off x="2538805" y="1965079"/>
            <a:ext cx="1241425" cy="0"/>
          </a:xfrm>
          <a:custGeom>
            <a:avLst/>
            <a:gdLst/>
            <a:ahLst/>
            <a:cxnLst/>
            <a:rect l="l" t="t" r="r" b="b"/>
            <a:pathLst>
              <a:path w="1241425">
                <a:moveTo>
                  <a:pt x="1241194"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21" name="object 21"/>
          <p:cNvSpPr/>
          <p:nvPr/>
        </p:nvSpPr>
        <p:spPr>
          <a:xfrm>
            <a:off x="720000" y="2098429"/>
            <a:ext cx="1821814" cy="0"/>
          </a:xfrm>
          <a:custGeom>
            <a:avLst/>
            <a:gdLst/>
            <a:ahLst/>
            <a:cxnLst/>
            <a:rect l="l" t="t" r="r" b="b"/>
            <a:pathLst>
              <a:path w="1821814">
                <a:moveTo>
                  <a:pt x="1821345"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22" name="object 22"/>
          <p:cNvSpPr/>
          <p:nvPr/>
        </p:nvSpPr>
        <p:spPr>
          <a:xfrm>
            <a:off x="2538805" y="2098429"/>
            <a:ext cx="1241425" cy="0"/>
          </a:xfrm>
          <a:custGeom>
            <a:avLst/>
            <a:gdLst/>
            <a:ahLst/>
            <a:cxnLst/>
            <a:rect l="l" t="t" r="r" b="b"/>
            <a:pathLst>
              <a:path w="1241425">
                <a:moveTo>
                  <a:pt x="1241194"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23" name="object 23"/>
          <p:cNvSpPr/>
          <p:nvPr/>
        </p:nvSpPr>
        <p:spPr>
          <a:xfrm>
            <a:off x="720000" y="2250281"/>
            <a:ext cx="1821814" cy="0"/>
          </a:xfrm>
          <a:custGeom>
            <a:avLst/>
            <a:gdLst/>
            <a:ahLst/>
            <a:cxnLst/>
            <a:rect l="l" t="t" r="r" b="b"/>
            <a:pathLst>
              <a:path w="1821814">
                <a:moveTo>
                  <a:pt x="1821345"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24" name="object 24"/>
          <p:cNvSpPr/>
          <p:nvPr/>
        </p:nvSpPr>
        <p:spPr>
          <a:xfrm>
            <a:off x="2538805" y="2250281"/>
            <a:ext cx="1241425" cy="0"/>
          </a:xfrm>
          <a:custGeom>
            <a:avLst/>
            <a:gdLst/>
            <a:ahLst/>
            <a:cxnLst/>
            <a:rect l="l" t="t" r="r" b="b"/>
            <a:pathLst>
              <a:path w="1241425">
                <a:moveTo>
                  <a:pt x="1241194"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25" name="object 25"/>
          <p:cNvSpPr txBox="1"/>
          <p:nvPr/>
        </p:nvSpPr>
        <p:spPr>
          <a:xfrm>
            <a:off x="718184" y="2872828"/>
            <a:ext cx="3060065" cy="187872"/>
          </a:xfrm>
          <a:prstGeom prst="rect">
            <a:avLst/>
          </a:prstGeom>
          <a:solidFill>
            <a:srgbClr val="E5E2DD"/>
          </a:solidFill>
        </p:spPr>
        <p:txBody>
          <a:bodyPr vert="horz" wrap="square" lIns="0" tIns="3175" rIns="0" bIns="0" rtlCol="0">
            <a:spAutoFit/>
          </a:bodyPr>
          <a:lstStyle/>
          <a:p>
            <a:pPr>
              <a:lnSpc>
                <a:spcPct val="100000"/>
              </a:lnSpc>
              <a:spcBef>
                <a:spcPts val="25"/>
              </a:spcBef>
            </a:pPr>
            <a:r>
              <a:rPr lang="en-US" sz="600" b="0" i="0" u="none" strike="noStrike" dirty="0">
                <a:latin typeface="华文细黑" panose="02010600040101010101" pitchFamily="2" charset="-122"/>
                <a:ea typeface="华文细黑" panose="02010600040101010101" pitchFamily="2" charset="-122"/>
                <a:cs typeface="Arial"/>
              </a:rPr>
              <a:t>Standard data</a:t>
            </a:r>
            <a:br>
              <a:rPr lang="en-US" sz="600" b="0" i="0" u="none" strike="noStrike" dirty="0">
                <a:latin typeface="华文细黑" panose="02010600040101010101" pitchFamily="2" charset="-122"/>
                <a:ea typeface="华文细黑" panose="02010600040101010101" pitchFamily="2" charset="-122"/>
                <a:cs typeface="Arial"/>
              </a:rPr>
            </a:br>
            <a:r>
              <a:rPr lang="ZH-CN" altLang="ZH-CN" sz="600" b="0" i="0" u="none" strike="noStrike" dirty="0">
                <a:latin typeface="华文细黑" panose="02010600040101010101" pitchFamily="2" charset="-122"/>
                <a:ea typeface="华文细黑" panose="02010600040101010101" pitchFamily="2" charset="-122"/>
                <a:cs typeface="Arial"/>
              </a:rPr>
              <a:t>标准数据</a:t>
            </a:r>
            <a:endParaRPr sz="900" dirty="0">
              <a:latin typeface="华文细黑" panose="02010600040101010101" pitchFamily="2" charset="-122"/>
              <a:ea typeface="华文细黑" panose="02010600040101010101" pitchFamily="2" charset="-122"/>
              <a:cs typeface="Arial"/>
            </a:endParaRPr>
          </a:p>
        </p:txBody>
      </p:sp>
      <p:sp>
        <p:nvSpPr>
          <p:cNvPr id="26" name="object 26"/>
          <p:cNvSpPr txBox="1"/>
          <p:nvPr/>
        </p:nvSpPr>
        <p:spPr>
          <a:xfrm>
            <a:off x="685891" y="3082726"/>
            <a:ext cx="1413637" cy="197490"/>
          </a:xfrm>
          <a:prstGeom prst="rect">
            <a:avLst/>
          </a:prstGeom>
        </p:spPr>
        <p:txBody>
          <a:bodyPr vert="horz" wrap="square" lIns="0" tIns="12700" rIns="0" bIns="0" rtlCol="0">
            <a:spAutoFit/>
          </a:bodyPr>
          <a:lstStyle/>
          <a:p>
            <a:pPr marL="12700">
              <a:lnSpc>
                <a:spcPct val="100000"/>
              </a:lnSpc>
              <a:spcBef>
                <a:spcPts val="100"/>
              </a:spcBef>
            </a:pPr>
            <a:r>
              <a:rPr lang="en-US" sz="600" dirty="0">
                <a:latin typeface="华文细黑" panose="02010600040101010101" pitchFamily="2" charset="-122"/>
                <a:ea typeface="华文细黑" panose="02010600040101010101" pitchFamily="2" charset="-122"/>
              </a:rPr>
              <a:t>Volume per channel, </a:t>
            </a:r>
            <a:r>
              <a:rPr lang="en-US" sz="600" dirty="0" err="1">
                <a:latin typeface="华文细黑" panose="02010600040101010101" pitchFamily="2" charset="-122"/>
                <a:ea typeface="华文细黑" panose="02010600040101010101" pitchFamily="2" charset="-122"/>
              </a:rPr>
              <a:t>litres</a:t>
            </a:r>
            <a:r>
              <a:rPr lang="en-US" sz="600" dirty="0">
                <a:latin typeface="华文细黑" panose="02010600040101010101" pitchFamily="2" charset="-122"/>
                <a:ea typeface="华文细黑" panose="02010600040101010101" pitchFamily="2" charset="-122"/>
              </a:rPr>
              <a:t> (gal)</a:t>
            </a:r>
            <a:br>
              <a:rPr lang="en-US" sz="600" dirty="0">
                <a:latin typeface="华文细黑" panose="02010600040101010101" pitchFamily="2" charset="-122"/>
                <a:ea typeface="华文细黑" panose="02010600040101010101" pitchFamily="2" charset="-122"/>
              </a:rPr>
            </a:br>
            <a:r>
              <a:rPr lang="ZH-CN" altLang="ZH-CN" sz="600" dirty="0">
                <a:latin typeface="华文细黑" panose="02010600040101010101" pitchFamily="2" charset="-122"/>
                <a:ea typeface="华文细黑" panose="02010600040101010101" pitchFamily="2" charset="-122"/>
              </a:rPr>
              <a:t>各通道容量，升（加仑）</a:t>
            </a:r>
            <a:endParaRPr sz="600" dirty="0">
              <a:latin typeface="华文细黑" panose="02010600040101010101" pitchFamily="2" charset="-122"/>
              <a:ea typeface="华文细黑" panose="02010600040101010101" pitchFamily="2" charset="-122"/>
            </a:endParaRPr>
          </a:p>
        </p:txBody>
      </p:sp>
      <p:sp>
        <p:nvSpPr>
          <p:cNvPr id="27" name="object 27"/>
          <p:cNvSpPr txBox="1"/>
          <p:nvPr/>
        </p:nvSpPr>
        <p:spPr>
          <a:xfrm>
            <a:off x="2383878" y="3075253"/>
            <a:ext cx="960119" cy="335989"/>
          </a:xfrm>
          <a:prstGeom prst="rect">
            <a:avLst/>
          </a:prstGeom>
        </p:spPr>
        <p:txBody>
          <a:bodyPr vert="horz" wrap="square" lIns="0" tIns="33020" rIns="0" bIns="0" rtlCol="0">
            <a:spAutoFit/>
          </a:bodyPr>
          <a:lstStyle/>
          <a:p>
            <a:pPr marL="12700">
              <a:lnSpc>
                <a:spcPct val="100000"/>
              </a:lnSpc>
              <a:spcBef>
                <a:spcPts val="260"/>
              </a:spcBef>
            </a:pPr>
            <a:r>
              <a:rPr lang="en-US" sz="600" dirty="0">
                <a:latin typeface="华文细黑" panose="02010600040101010101" pitchFamily="2" charset="-122"/>
                <a:ea typeface="华文细黑" panose="02010600040101010101" pitchFamily="2" charset="-122"/>
              </a:rPr>
              <a:t>(S1–S2) 0.0418 (0.0110)</a:t>
            </a:r>
            <a:endParaRPr sz="600" dirty="0">
              <a:latin typeface="华文细黑" panose="02010600040101010101" pitchFamily="2" charset="-122"/>
              <a:ea typeface="华文细黑" panose="02010600040101010101" pitchFamily="2" charset="-122"/>
            </a:endParaRPr>
          </a:p>
          <a:p>
            <a:pPr marL="12700">
              <a:lnSpc>
                <a:spcPct val="100000"/>
              </a:lnSpc>
              <a:spcBef>
                <a:spcPts val="160"/>
              </a:spcBef>
            </a:pPr>
            <a:r>
              <a:rPr lang="en-US" sz="600" dirty="0">
                <a:latin typeface="华文细黑" panose="02010600040101010101" pitchFamily="2" charset="-122"/>
                <a:ea typeface="华文细黑" panose="02010600040101010101" pitchFamily="2" charset="-122"/>
              </a:rPr>
              <a:t>(S3–S4) 0.0263 (0.0069)</a:t>
            </a:r>
            <a:br>
              <a:rPr lang="en-US" sz="600" dirty="0">
                <a:latin typeface="华文细黑" panose="02010600040101010101" pitchFamily="2" charset="-122"/>
                <a:ea typeface="华文细黑" panose="02010600040101010101" pitchFamily="2" charset="-122"/>
              </a:rPr>
            </a:br>
            <a:endParaRPr sz="600" dirty="0">
              <a:latin typeface="华文细黑" panose="02010600040101010101" pitchFamily="2" charset="-122"/>
              <a:ea typeface="华文细黑" panose="02010600040101010101" pitchFamily="2" charset="-122"/>
            </a:endParaRPr>
          </a:p>
        </p:txBody>
      </p:sp>
      <p:sp>
        <p:nvSpPr>
          <p:cNvPr id="28" name="object 28"/>
          <p:cNvSpPr txBox="1"/>
          <p:nvPr/>
        </p:nvSpPr>
        <p:spPr>
          <a:xfrm>
            <a:off x="701223" y="3336591"/>
            <a:ext cx="1400988" cy="197490"/>
          </a:xfrm>
          <a:prstGeom prst="rect">
            <a:avLst/>
          </a:prstGeom>
        </p:spPr>
        <p:txBody>
          <a:bodyPr vert="horz" wrap="square" lIns="0" tIns="12700" rIns="0" bIns="0" rtlCol="0">
            <a:spAutoFit/>
          </a:bodyPr>
          <a:lstStyle/>
          <a:p>
            <a:pPr marL="12700">
              <a:lnSpc>
                <a:spcPct val="100000"/>
              </a:lnSpc>
              <a:spcBef>
                <a:spcPts val="100"/>
              </a:spcBef>
            </a:pPr>
            <a:r>
              <a:rPr lang="en-US" sz="600" dirty="0">
                <a:latin typeface="华文细黑" panose="02010600040101010101" pitchFamily="2" charset="-122"/>
                <a:ea typeface="华文细黑" panose="02010600040101010101" pitchFamily="2" charset="-122"/>
              </a:rPr>
              <a:t>Max. particle size, mm (inch)</a:t>
            </a:r>
            <a:br>
              <a:rPr lang="en-US" sz="600" dirty="0">
                <a:latin typeface="华文细黑" panose="02010600040101010101" pitchFamily="2" charset="-122"/>
                <a:ea typeface="华文细黑" panose="02010600040101010101" pitchFamily="2" charset="-122"/>
              </a:rPr>
            </a:br>
            <a:r>
              <a:rPr lang="ZH-CN" altLang="ZH-CN" sz="600" dirty="0">
                <a:latin typeface="华文细黑" panose="02010600040101010101" pitchFamily="2" charset="-122"/>
                <a:ea typeface="华文细黑" panose="02010600040101010101" pitchFamily="2" charset="-122"/>
              </a:rPr>
              <a:t>最大粒径，mm（in）</a:t>
            </a:r>
            <a:endParaRPr sz="600" dirty="0">
              <a:latin typeface="华文细黑" panose="02010600040101010101" pitchFamily="2" charset="-122"/>
              <a:ea typeface="华文细黑" panose="02010600040101010101" pitchFamily="2" charset="-122"/>
            </a:endParaRPr>
          </a:p>
        </p:txBody>
      </p:sp>
      <p:sp>
        <p:nvSpPr>
          <p:cNvPr id="29" name="object 29"/>
          <p:cNvSpPr txBox="1"/>
          <p:nvPr/>
        </p:nvSpPr>
        <p:spPr>
          <a:xfrm>
            <a:off x="2383878" y="3379803"/>
            <a:ext cx="439420" cy="197490"/>
          </a:xfrm>
          <a:prstGeom prst="rect">
            <a:avLst/>
          </a:prstGeom>
        </p:spPr>
        <p:txBody>
          <a:bodyPr vert="horz" wrap="square" lIns="0" tIns="12700" rIns="0" bIns="0" rtlCol="0">
            <a:spAutoFit/>
          </a:bodyPr>
          <a:lstStyle/>
          <a:p>
            <a:pPr marL="12700">
              <a:lnSpc>
                <a:spcPct val="100000"/>
              </a:lnSpc>
              <a:spcBef>
                <a:spcPts val="100"/>
              </a:spcBef>
            </a:pPr>
            <a:r>
              <a:rPr lang="en-US" sz="600" dirty="0">
                <a:latin typeface="华文细黑" panose="02010600040101010101" pitchFamily="2" charset="-122"/>
                <a:ea typeface="华文细黑" panose="02010600040101010101" pitchFamily="2" charset="-122"/>
              </a:rPr>
              <a:t>0.5 (0.020)</a:t>
            </a:r>
            <a:br>
              <a:rPr lang="en-US" sz="600" dirty="0">
                <a:latin typeface="华文细黑" panose="02010600040101010101" pitchFamily="2" charset="-122"/>
                <a:ea typeface="华文细黑" panose="02010600040101010101" pitchFamily="2" charset="-122"/>
              </a:rPr>
            </a:br>
            <a:endParaRPr sz="600" dirty="0">
              <a:latin typeface="华文细黑" panose="02010600040101010101" pitchFamily="2" charset="-122"/>
              <a:ea typeface="华文细黑" panose="02010600040101010101" pitchFamily="2" charset="-122"/>
            </a:endParaRPr>
          </a:p>
        </p:txBody>
      </p:sp>
      <p:sp>
        <p:nvSpPr>
          <p:cNvPr id="30" name="object 30"/>
          <p:cNvSpPr txBox="1"/>
          <p:nvPr/>
        </p:nvSpPr>
        <p:spPr>
          <a:xfrm>
            <a:off x="699506" y="3576459"/>
            <a:ext cx="1388834" cy="197490"/>
          </a:xfrm>
          <a:prstGeom prst="rect">
            <a:avLst/>
          </a:prstGeom>
        </p:spPr>
        <p:txBody>
          <a:bodyPr vert="horz" wrap="square" lIns="0" tIns="12700" rIns="0" bIns="0" rtlCol="0">
            <a:spAutoFit/>
          </a:bodyPr>
          <a:lstStyle/>
          <a:p>
            <a:pPr marL="12700">
              <a:lnSpc>
                <a:spcPct val="100000"/>
              </a:lnSpc>
              <a:spcBef>
                <a:spcPts val="100"/>
              </a:spcBef>
            </a:pPr>
            <a:r>
              <a:rPr lang="en-US" sz="600" dirty="0">
                <a:latin typeface="华文细黑" panose="02010600040101010101" pitchFamily="2" charset="-122"/>
                <a:ea typeface="华文细黑" panose="02010600040101010101" pitchFamily="2" charset="-122"/>
              </a:rPr>
              <a:t>Max. flowrate 1 m3/h (</a:t>
            </a:r>
            <a:r>
              <a:rPr lang="en-US" sz="600" dirty="0" err="1">
                <a:latin typeface="华文细黑" panose="02010600040101010101" pitchFamily="2" charset="-122"/>
                <a:ea typeface="华文细黑" panose="02010600040101010101" pitchFamily="2" charset="-122"/>
              </a:rPr>
              <a:t>gpm</a:t>
            </a:r>
            <a:r>
              <a:rPr lang="en-US" sz="600" dirty="0">
                <a:latin typeface="华文细黑" panose="02010600040101010101" pitchFamily="2" charset="-122"/>
                <a:ea typeface="华文细黑" panose="02010600040101010101" pitchFamily="2" charset="-122"/>
              </a:rPr>
              <a:t>)</a:t>
            </a:r>
            <a:br>
              <a:rPr lang="en-US" sz="600" dirty="0">
                <a:latin typeface="华文细黑" panose="02010600040101010101" pitchFamily="2" charset="-122"/>
                <a:ea typeface="华文细黑" panose="02010600040101010101" pitchFamily="2" charset="-122"/>
              </a:rPr>
            </a:br>
            <a:r>
              <a:rPr lang="ZH-CN" altLang="ZH-CN" sz="600" dirty="0">
                <a:latin typeface="华文细黑" panose="02010600040101010101" pitchFamily="2" charset="-122"/>
                <a:ea typeface="华文细黑" panose="02010600040101010101" pitchFamily="2" charset="-122"/>
              </a:rPr>
              <a:t>最大流量 1 m</a:t>
            </a:r>
            <a:r>
              <a:rPr lang="ZH-CN" altLang="ZH-CN" sz="600" baseline="30000" dirty="0">
                <a:latin typeface="华文细黑" panose="02010600040101010101" pitchFamily="2" charset="-122"/>
                <a:ea typeface="华文细黑" panose="02010600040101010101" pitchFamily="2" charset="-122"/>
              </a:rPr>
              <a:t>3</a:t>
            </a:r>
            <a:r>
              <a:rPr lang="ZH-CN" altLang="ZH-CN" sz="600" dirty="0">
                <a:latin typeface="华文细黑" panose="02010600040101010101" pitchFamily="2" charset="-122"/>
                <a:ea typeface="华文细黑" panose="02010600040101010101" pitchFamily="2" charset="-122"/>
              </a:rPr>
              <a:t>/h (gpm)</a:t>
            </a:r>
            <a:endParaRPr sz="600" dirty="0">
              <a:latin typeface="华文细黑" panose="02010600040101010101" pitchFamily="2" charset="-122"/>
              <a:ea typeface="华文细黑" panose="02010600040101010101" pitchFamily="2" charset="-122"/>
            </a:endParaRPr>
          </a:p>
        </p:txBody>
      </p:sp>
      <p:sp>
        <p:nvSpPr>
          <p:cNvPr id="31" name="object 31"/>
          <p:cNvSpPr txBox="1"/>
          <p:nvPr/>
        </p:nvSpPr>
        <p:spPr>
          <a:xfrm>
            <a:off x="2377548" y="3624914"/>
            <a:ext cx="389890" cy="197490"/>
          </a:xfrm>
          <a:prstGeom prst="rect">
            <a:avLst/>
          </a:prstGeom>
        </p:spPr>
        <p:txBody>
          <a:bodyPr vert="horz" wrap="square" lIns="0" tIns="12700" rIns="0" bIns="0" rtlCol="0">
            <a:spAutoFit/>
          </a:bodyPr>
          <a:lstStyle/>
          <a:p>
            <a:pPr marL="12700">
              <a:lnSpc>
                <a:spcPct val="100000"/>
              </a:lnSpc>
              <a:spcBef>
                <a:spcPts val="100"/>
              </a:spcBef>
            </a:pPr>
            <a:r>
              <a:rPr lang="en-US" sz="600" dirty="0">
                <a:latin typeface="华文细黑" panose="02010600040101010101" pitchFamily="2" charset="-122"/>
                <a:ea typeface="华文细黑" panose="02010600040101010101" pitchFamily="2" charset="-122"/>
              </a:rPr>
              <a:t>8.8 (38.7)</a:t>
            </a:r>
            <a:br>
              <a:rPr lang="en-US" sz="600" dirty="0">
                <a:latin typeface="华文细黑" panose="02010600040101010101" pitchFamily="2" charset="-122"/>
                <a:ea typeface="华文细黑" panose="02010600040101010101" pitchFamily="2" charset="-122"/>
              </a:rPr>
            </a:br>
            <a:endParaRPr sz="600" dirty="0">
              <a:latin typeface="华文细黑" panose="02010600040101010101" pitchFamily="2" charset="-122"/>
              <a:ea typeface="华文细黑" panose="02010600040101010101" pitchFamily="2" charset="-122"/>
            </a:endParaRPr>
          </a:p>
        </p:txBody>
      </p:sp>
      <p:sp>
        <p:nvSpPr>
          <p:cNvPr id="32" name="object 32"/>
          <p:cNvSpPr txBox="1"/>
          <p:nvPr/>
        </p:nvSpPr>
        <p:spPr>
          <a:xfrm>
            <a:off x="713448" y="3825555"/>
            <a:ext cx="1208323" cy="197490"/>
          </a:xfrm>
          <a:prstGeom prst="rect">
            <a:avLst/>
          </a:prstGeom>
        </p:spPr>
        <p:txBody>
          <a:bodyPr vert="horz" wrap="square" lIns="0" tIns="12700" rIns="0" bIns="0" rtlCol="0">
            <a:spAutoFit/>
          </a:bodyPr>
          <a:lstStyle/>
          <a:p>
            <a:pPr marL="12700">
              <a:lnSpc>
                <a:spcPct val="100000"/>
              </a:lnSpc>
              <a:spcBef>
                <a:spcPts val="100"/>
              </a:spcBef>
            </a:pPr>
            <a:r>
              <a:rPr lang="en-US" sz="600" dirty="0">
                <a:latin typeface="华文细黑" panose="02010600040101010101" pitchFamily="2" charset="-122"/>
                <a:ea typeface="华文细黑" panose="02010600040101010101" pitchFamily="2" charset="-122"/>
              </a:rPr>
              <a:t>Flow direction</a:t>
            </a:r>
            <a:br>
              <a:rPr lang="en-US" sz="600" dirty="0">
                <a:latin typeface="华文细黑" panose="02010600040101010101" pitchFamily="2" charset="-122"/>
                <a:ea typeface="华文细黑" panose="02010600040101010101" pitchFamily="2" charset="-122"/>
              </a:rPr>
            </a:br>
            <a:r>
              <a:rPr lang="ZH-CN" altLang="ZH-CN" sz="600" dirty="0">
                <a:latin typeface="华文细黑" panose="02010600040101010101" pitchFamily="2" charset="-122"/>
                <a:ea typeface="华文细黑" panose="02010600040101010101" pitchFamily="2" charset="-122"/>
              </a:rPr>
              <a:t>流向</a:t>
            </a:r>
            <a:endParaRPr sz="600" dirty="0">
              <a:latin typeface="华文细黑" panose="02010600040101010101" pitchFamily="2" charset="-122"/>
              <a:ea typeface="华文细黑" panose="02010600040101010101" pitchFamily="2" charset="-122"/>
            </a:endParaRPr>
          </a:p>
        </p:txBody>
      </p:sp>
      <p:sp>
        <p:nvSpPr>
          <p:cNvPr id="33" name="object 33"/>
          <p:cNvSpPr txBox="1"/>
          <p:nvPr/>
        </p:nvSpPr>
        <p:spPr>
          <a:xfrm>
            <a:off x="2377548" y="3811856"/>
            <a:ext cx="544646" cy="197490"/>
          </a:xfrm>
          <a:prstGeom prst="rect">
            <a:avLst/>
          </a:prstGeom>
        </p:spPr>
        <p:txBody>
          <a:bodyPr vert="horz" wrap="square" lIns="0" tIns="12700" rIns="0" bIns="0" rtlCol="0">
            <a:spAutoFit/>
          </a:bodyPr>
          <a:lstStyle/>
          <a:p>
            <a:pPr marL="12700">
              <a:lnSpc>
                <a:spcPct val="100000"/>
              </a:lnSpc>
              <a:spcBef>
                <a:spcPts val="100"/>
              </a:spcBef>
            </a:pPr>
            <a:r>
              <a:rPr lang="en-US" sz="600" dirty="0">
                <a:latin typeface="华文细黑" panose="02010600040101010101" pitchFamily="2" charset="-122"/>
                <a:ea typeface="华文细黑" panose="02010600040101010101" pitchFamily="2" charset="-122"/>
              </a:rPr>
              <a:t>Parallel</a:t>
            </a:r>
            <a:br>
              <a:rPr lang="en-US" sz="600" dirty="0">
                <a:latin typeface="华文细黑" panose="02010600040101010101" pitchFamily="2" charset="-122"/>
                <a:ea typeface="华文细黑" panose="02010600040101010101" pitchFamily="2" charset="-122"/>
              </a:rPr>
            </a:br>
            <a:r>
              <a:rPr lang="ZH-CN" altLang="ZH-CN" sz="600" dirty="0">
                <a:latin typeface="华文细黑" panose="02010600040101010101" pitchFamily="2" charset="-122"/>
                <a:ea typeface="华文细黑" panose="02010600040101010101" pitchFamily="2" charset="-122"/>
              </a:rPr>
              <a:t>并联</a:t>
            </a:r>
            <a:endParaRPr sz="600" dirty="0">
              <a:latin typeface="华文细黑" panose="02010600040101010101" pitchFamily="2" charset="-122"/>
              <a:ea typeface="华文细黑" panose="02010600040101010101" pitchFamily="2" charset="-122"/>
            </a:endParaRPr>
          </a:p>
        </p:txBody>
      </p:sp>
      <p:sp>
        <p:nvSpPr>
          <p:cNvPr id="34" name="object 34"/>
          <p:cNvSpPr txBox="1"/>
          <p:nvPr/>
        </p:nvSpPr>
        <p:spPr>
          <a:xfrm>
            <a:off x="707262" y="4040649"/>
            <a:ext cx="1263744" cy="197490"/>
          </a:xfrm>
          <a:prstGeom prst="rect">
            <a:avLst/>
          </a:prstGeom>
        </p:spPr>
        <p:txBody>
          <a:bodyPr vert="horz" wrap="square" lIns="0" tIns="12700" rIns="0" bIns="0" rtlCol="0">
            <a:spAutoFit/>
          </a:bodyPr>
          <a:lstStyle/>
          <a:p>
            <a:pPr marL="12700">
              <a:lnSpc>
                <a:spcPct val="100000"/>
              </a:lnSpc>
              <a:spcBef>
                <a:spcPts val="100"/>
              </a:spcBef>
            </a:pPr>
            <a:r>
              <a:rPr lang="en-US" sz="600" dirty="0">
                <a:latin typeface="华文细黑" panose="02010600040101010101" pitchFamily="2" charset="-122"/>
                <a:ea typeface="华文细黑" panose="02010600040101010101" pitchFamily="2" charset="-122"/>
              </a:rPr>
              <a:t>Min. number of plates</a:t>
            </a:r>
            <a:br>
              <a:rPr lang="en-US" sz="600" dirty="0">
                <a:latin typeface="华文细黑" panose="02010600040101010101" pitchFamily="2" charset="-122"/>
                <a:ea typeface="华文细黑" panose="02010600040101010101" pitchFamily="2" charset="-122"/>
              </a:rPr>
            </a:br>
            <a:r>
              <a:rPr lang="ZH-CN" altLang="ZH-CN" sz="600" dirty="0">
                <a:latin typeface="华文细黑" panose="02010600040101010101" pitchFamily="2" charset="-122"/>
                <a:ea typeface="华文细黑" panose="02010600040101010101" pitchFamily="2" charset="-122"/>
              </a:rPr>
              <a:t>最少板数</a:t>
            </a:r>
            <a:endParaRPr sz="600" dirty="0">
              <a:latin typeface="华文细黑" panose="02010600040101010101" pitchFamily="2" charset="-122"/>
              <a:ea typeface="华文细黑" panose="02010600040101010101" pitchFamily="2" charset="-122"/>
            </a:endParaRPr>
          </a:p>
        </p:txBody>
      </p:sp>
      <p:sp>
        <p:nvSpPr>
          <p:cNvPr id="35" name="object 35"/>
          <p:cNvSpPr txBox="1"/>
          <p:nvPr/>
        </p:nvSpPr>
        <p:spPr>
          <a:xfrm>
            <a:off x="2383898" y="4091534"/>
            <a:ext cx="143401" cy="105157"/>
          </a:xfrm>
          <a:prstGeom prst="rect">
            <a:avLst/>
          </a:prstGeom>
        </p:spPr>
        <p:txBody>
          <a:bodyPr vert="horz" wrap="square" lIns="0" tIns="12700" rIns="0" bIns="0" rtlCol="0">
            <a:spAutoFit/>
          </a:bodyPr>
          <a:lstStyle/>
          <a:p>
            <a:pPr marL="12700">
              <a:lnSpc>
                <a:spcPct val="100000"/>
              </a:lnSpc>
              <a:spcBef>
                <a:spcPts val="100"/>
              </a:spcBef>
            </a:pPr>
            <a:r>
              <a:rPr lang="en-US" sz="600" dirty="0">
                <a:latin typeface="华文细黑" panose="02010600040101010101" pitchFamily="2" charset="-122"/>
                <a:ea typeface="华文细黑" panose="02010600040101010101" pitchFamily="2" charset="-122"/>
              </a:rPr>
              <a:t>4</a:t>
            </a:r>
            <a:endParaRPr sz="600" dirty="0">
              <a:latin typeface="华文细黑" panose="02010600040101010101" pitchFamily="2" charset="-122"/>
              <a:ea typeface="华文细黑" panose="02010600040101010101" pitchFamily="2" charset="-122"/>
            </a:endParaRPr>
          </a:p>
        </p:txBody>
      </p:sp>
      <p:sp>
        <p:nvSpPr>
          <p:cNvPr id="36" name="object 36"/>
          <p:cNvSpPr txBox="1"/>
          <p:nvPr/>
        </p:nvSpPr>
        <p:spPr>
          <a:xfrm>
            <a:off x="699506" y="4289834"/>
            <a:ext cx="1251088" cy="197490"/>
          </a:xfrm>
          <a:prstGeom prst="rect">
            <a:avLst/>
          </a:prstGeom>
        </p:spPr>
        <p:txBody>
          <a:bodyPr vert="horz" wrap="square" lIns="0" tIns="12700" rIns="0" bIns="0" rtlCol="0">
            <a:spAutoFit/>
          </a:bodyPr>
          <a:lstStyle/>
          <a:p>
            <a:pPr marL="12700">
              <a:lnSpc>
                <a:spcPct val="100000"/>
              </a:lnSpc>
              <a:spcBef>
                <a:spcPts val="100"/>
              </a:spcBef>
            </a:pPr>
            <a:r>
              <a:rPr lang="en-US" sz="600" dirty="0">
                <a:latin typeface="华文细黑" panose="02010600040101010101" pitchFamily="2" charset="-122"/>
                <a:ea typeface="华文细黑" panose="02010600040101010101" pitchFamily="2" charset="-122"/>
              </a:rPr>
              <a:t>Max. number of plates</a:t>
            </a:r>
            <a:br>
              <a:rPr lang="en-US" sz="600" dirty="0">
                <a:latin typeface="华文细黑" panose="02010600040101010101" pitchFamily="2" charset="-122"/>
                <a:ea typeface="华文细黑" panose="02010600040101010101" pitchFamily="2" charset="-122"/>
              </a:rPr>
            </a:br>
            <a:r>
              <a:rPr lang="ZH-CN" altLang="ZH-CN" sz="600" dirty="0">
                <a:latin typeface="华文细黑" panose="02010600040101010101" pitchFamily="2" charset="-122"/>
                <a:ea typeface="华文细黑" panose="02010600040101010101" pitchFamily="2" charset="-122"/>
              </a:rPr>
              <a:t>最多板数</a:t>
            </a:r>
            <a:endParaRPr sz="600" dirty="0">
              <a:latin typeface="华文细黑" panose="02010600040101010101" pitchFamily="2" charset="-122"/>
              <a:ea typeface="华文细黑" panose="02010600040101010101" pitchFamily="2" charset="-122"/>
            </a:endParaRPr>
          </a:p>
        </p:txBody>
      </p:sp>
      <p:sp>
        <p:nvSpPr>
          <p:cNvPr id="37" name="object 37"/>
          <p:cNvSpPr txBox="1"/>
          <p:nvPr/>
        </p:nvSpPr>
        <p:spPr>
          <a:xfrm>
            <a:off x="2383339" y="4292396"/>
            <a:ext cx="173990" cy="105157"/>
          </a:xfrm>
          <a:prstGeom prst="rect">
            <a:avLst/>
          </a:prstGeom>
        </p:spPr>
        <p:txBody>
          <a:bodyPr vert="horz" wrap="square" lIns="0" tIns="12700" rIns="0" bIns="0" rtlCol="0">
            <a:spAutoFit/>
          </a:bodyPr>
          <a:lstStyle/>
          <a:p>
            <a:pPr marL="12700">
              <a:lnSpc>
                <a:spcPct val="100000"/>
              </a:lnSpc>
              <a:spcBef>
                <a:spcPts val="100"/>
              </a:spcBef>
            </a:pPr>
            <a:r>
              <a:rPr lang="en-US" sz="600" b="0" i="0" u="none" strike="noStrike" dirty="0">
                <a:latin typeface="华文细黑" panose="02010600040101010101" pitchFamily="2" charset="-122"/>
                <a:ea typeface="华文细黑" panose="02010600040101010101" pitchFamily="2" charset="-122"/>
                <a:cs typeface="Arial"/>
              </a:rPr>
              <a:t>120</a:t>
            </a:r>
            <a:endParaRPr sz="900" dirty="0">
              <a:latin typeface="华文细黑" panose="02010600040101010101" pitchFamily="2" charset="-122"/>
              <a:ea typeface="华文细黑" panose="02010600040101010101" pitchFamily="2" charset="-122"/>
              <a:cs typeface="Arial"/>
            </a:endParaRPr>
          </a:p>
        </p:txBody>
      </p:sp>
      <p:sp>
        <p:nvSpPr>
          <p:cNvPr id="38" name="object 38"/>
          <p:cNvSpPr txBox="1"/>
          <p:nvPr/>
        </p:nvSpPr>
        <p:spPr>
          <a:xfrm>
            <a:off x="699506" y="4563494"/>
            <a:ext cx="1959922" cy="197490"/>
          </a:xfrm>
          <a:prstGeom prst="rect">
            <a:avLst/>
          </a:prstGeom>
        </p:spPr>
        <p:txBody>
          <a:bodyPr vert="horz" wrap="square" lIns="0" tIns="12700" rIns="0" bIns="0" rtlCol="0">
            <a:spAutoFit/>
          </a:bodyPr>
          <a:lstStyle/>
          <a:p>
            <a:pPr marL="12700">
              <a:lnSpc>
                <a:spcPct val="100000"/>
              </a:lnSpc>
              <a:spcBef>
                <a:spcPts val="100"/>
              </a:spcBef>
            </a:pPr>
            <a:r>
              <a:rPr lang="en-US" sz="600" b="0" i="0" u="none" strike="noStrike" baseline="30000" dirty="0">
                <a:latin typeface="华文细黑" panose="02010600040101010101" pitchFamily="2" charset="-122"/>
                <a:ea typeface="华文细黑" panose="02010600040101010101" pitchFamily="2" charset="-122"/>
                <a:cs typeface="Arial"/>
              </a:rPr>
              <a:t>1 </a:t>
            </a:r>
            <a:r>
              <a:rPr lang="en-US" sz="600" b="0" i="0" u="none" strike="noStrike" dirty="0">
                <a:latin typeface="华文细黑" panose="02010600040101010101" pitchFamily="2" charset="-122"/>
                <a:ea typeface="华文细黑" panose="02010600040101010101" pitchFamily="2" charset="-122"/>
                <a:cs typeface="Arial"/>
              </a:rPr>
              <a:t>Water at 5 m/s (16.4 ft/s) (connection velocity)</a:t>
            </a:r>
            <a:br>
              <a:rPr lang="en-US" sz="600" b="0" i="0" u="none" strike="noStrike" dirty="0">
                <a:latin typeface="华文细黑" panose="02010600040101010101" pitchFamily="2" charset="-122"/>
                <a:ea typeface="华文细黑" panose="02010600040101010101" pitchFamily="2" charset="-122"/>
                <a:cs typeface="Arial"/>
              </a:rPr>
            </a:br>
            <a:r>
              <a:rPr lang="ZH-CN" altLang="ZH-CN" sz="600" b="0" i="0" u="none" strike="noStrike" baseline="30000" dirty="0">
                <a:latin typeface="华文细黑" panose="02010600040101010101" pitchFamily="2" charset="-122"/>
                <a:ea typeface="华文细黑" panose="02010600040101010101" pitchFamily="2" charset="-122"/>
                <a:cs typeface="Arial"/>
              </a:rPr>
              <a:t>1 </a:t>
            </a:r>
            <a:r>
              <a:rPr lang="ZH-CN" altLang="ZH-CN" sz="600" b="0" i="0" u="none" strike="noStrike" dirty="0">
                <a:latin typeface="华文细黑" panose="02010600040101010101" pitchFamily="2" charset="-122"/>
                <a:ea typeface="华文细黑" panose="02010600040101010101" pitchFamily="2" charset="-122"/>
                <a:cs typeface="Arial"/>
              </a:rPr>
              <a:t>5 m/s (16.4 ft/s) （接头速度）下的水</a:t>
            </a:r>
            <a:endParaRPr sz="600" dirty="0">
              <a:latin typeface="华文细黑" panose="02010600040101010101" pitchFamily="2" charset="-122"/>
              <a:ea typeface="华文细黑" panose="02010600040101010101" pitchFamily="2" charset="-122"/>
              <a:cs typeface="Arial"/>
            </a:endParaRPr>
          </a:p>
        </p:txBody>
      </p:sp>
      <p:sp>
        <p:nvSpPr>
          <p:cNvPr id="39" name="object 39"/>
          <p:cNvSpPr/>
          <p:nvPr/>
        </p:nvSpPr>
        <p:spPr>
          <a:xfrm>
            <a:off x="720000" y="3059845"/>
            <a:ext cx="3060065" cy="0"/>
          </a:xfrm>
          <a:custGeom>
            <a:avLst/>
            <a:gdLst/>
            <a:ahLst/>
            <a:cxnLst/>
            <a:rect l="l" t="t" r="r" b="b"/>
            <a:pathLst>
              <a:path w="3060065">
                <a:moveTo>
                  <a:pt x="306000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40" name="object 40"/>
          <p:cNvSpPr/>
          <p:nvPr/>
        </p:nvSpPr>
        <p:spPr>
          <a:xfrm>
            <a:off x="720000" y="3321050"/>
            <a:ext cx="1689735" cy="0"/>
          </a:xfrm>
          <a:custGeom>
            <a:avLst/>
            <a:gdLst/>
            <a:ahLst/>
            <a:cxnLst/>
            <a:rect l="l" t="t" r="r" b="b"/>
            <a:pathLst>
              <a:path w="1689735">
                <a:moveTo>
                  <a:pt x="1689412"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41" name="object 41"/>
          <p:cNvSpPr/>
          <p:nvPr/>
        </p:nvSpPr>
        <p:spPr>
          <a:xfrm>
            <a:off x="2406872" y="3321050"/>
            <a:ext cx="1373505" cy="0"/>
          </a:xfrm>
          <a:custGeom>
            <a:avLst/>
            <a:gdLst/>
            <a:ahLst/>
            <a:cxnLst/>
            <a:rect l="l" t="t" r="r" b="b"/>
            <a:pathLst>
              <a:path w="1373504">
                <a:moveTo>
                  <a:pt x="1373127"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42" name="object 42"/>
          <p:cNvSpPr/>
          <p:nvPr/>
        </p:nvSpPr>
        <p:spPr>
          <a:xfrm>
            <a:off x="720000" y="3543300"/>
            <a:ext cx="1689735" cy="0"/>
          </a:xfrm>
          <a:custGeom>
            <a:avLst/>
            <a:gdLst/>
            <a:ahLst/>
            <a:cxnLst/>
            <a:rect l="l" t="t" r="r" b="b"/>
            <a:pathLst>
              <a:path w="1689735">
                <a:moveTo>
                  <a:pt x="1689412"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43" name="object 43"/>
          <p:cNvSpPr/>
          <p:nvPr/>
        </p:nvSpPr>
        <p:spPr>
          <a:xfrm>
            <a:off x="2406872" y="3543300"/>
            <a:ext cx="1373505" cy="0"/>
          </a:xfrm>
          <a:custGeom>
            <a:avLst/>
            <a:gdLst/>
            <a:ahLst/>
            <a:cxnLst/>
            <a:rect l="l" t="t" r="r" b="b"/>
            <a:pathLst>
              <a:path w="1373504">
                <a:moveTo>
                  <a:pt x="1373127"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44" name="object 44"/>
          <p:cNvSpPr/>
          <p:nvPr/>
        </p:nvSpPr>
        <p:spPr>
          <a:xfrm>
            <a:off x="720000" y="3790950"/>
            <a:ext cx="1689735" cy="0"/>
          </a:xfrm>
          <a:custGeom>
            <a:avLst/>
            <a:gdLst/>
            <a:ahLst/>
            <a:cxnLst/>
            <a:rect l="l" t="t" r="r" b="b"/>
            <a:pathLst>
              <a:path w="1689735">
                <a:moveTo>
                  <a:pt x="1689412"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45" name="object 45"/>
          <p:cNvSpPr/>
          <p:nvPr/>
        </p:nvSpPr>
        <p:spPr>
          <a:xfrm>
            <a:off x="2406872" y="3790950"/>
            <a:ext cx="1373505" cy="0"/>
          </a:xfrm>
          <a:custGeom>
            <a:avLst/>
            <a:gdLst/>
            <a:ahLst/>
            <a:cxnLst/>
            <a:rect l="l" t="t" r="r" b="b"/>
            <a:pathLst>
              <a:path w="1373504">
                <a:moveTo>
                  <a:pt x="1373127"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46" name="object 46"/>
          <p:cNvSpPr/>
          <p:nvPr/>
        </p:nvSpPr>
        <p:spPr>
          <a:xfrm>
            <a:off x="720000" y="4046126"/>
            <a:ext cx="1689735" cy="0"/>
          </a:xfrm>
          <a:custGeom>
            <a:avLst/>
            <a:gdLst/>
            <a:ahLst/>
            <a:cxnLst/>
            <a:rect l="l" t="t" r="r" b="b"/>
            <a:pathLst>
              <a:path w="1689735">
                <a:moveTo>
                  <a:pt x="1689412"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47" name="object 47"/>
          <p:cNvSpPr/>
          <p:nvPr/>
        </p:nvSpPr>
        <p:spPr>
          <a:xfrm>
            <a:off x="2406872" y="4046126"/>
            <a:ext cx="1373505" cy="0"/>
          </a:xfrm>
          <a:custGeom>
            <a:avLst/>
            <a:gdLst/>
            <a:ahLst/>
            <a:cxnLst/>
            <a:rect l="l" t="t" r="r" b="b"/>
            <a:pathLst>
              <a:path w="1373504">
                <a:moveTo>
                  <a:pt x="1373127"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48" name="object 48"/>
          <p:cNvSpPr/>
          <p:nvPr/>
        </p:nvSpPr>
        <p:spPr>
          <a:xfrm>
            <a:off x="720000" y="4254500"/>
            <a:ext cx="1689735" cy="0"/>
          </a:xfrm>
          <a:custGeom>
            <a:avLst/>
            <a:gdLst/>
            <a:ahLst/>
            <a:cxnLst/>
            <a:rect l="l" t="t" r="r" b="b"/>
            <a:pathLst>
              <a:path w="1689735">
                <a:moveTo>
                  <a:pt x="1689412"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49" name="object 49"/>
          <p:cNvSpPr/>
          <p:nvPr/>
        </p:nvSpPr>
        <p:spPr>
          <a:xfrm>
            <a:off x="2406872" y="4254500"/>
            <a:ext cx="1373505" cy="0"/>
          </a:xfrm>
          <a:custGeom>
            <a:avLst/>
            <a:gdLst/>
            <a:ahLst/>
            <a:cxnLst/>
            <a:rect l="l" t="t" r="r" b="b"/>
            <a:pathLst>
              <a:path w="1373504">
                <a:moveTo>
                  <a:pt x="1373127" y="0"/>
                </a:moveTo>
                <a:lnTo>
                  <a:pt x="0" y="0"/>
                </a:lnTo>
              </a:path>
            </a:pathLst>
          </a:custGeom>
          <a:ln w="6350">
            <a:solidFill>
              <a:srgbClr val="937E73"/>
            </a:solidFill>
          </a:ln>
        </p:spPr>
        <p:txBody>
          <a:bodyPr wrap="square" lIns="0" tIns="0" rIns="0" bIns="0" rtlCol="0"/>
          <a:lstStyle/>
          <a:p>
            <a:endParaRPr dirty="0">
              <a:latin typeface="华文细黑" panose="02010600040101010101" pitchFamily="2" charset="-122"/>
              <a:ea typeface="华文细黑" panose="02010600040101010101" pitchFamily="2" charset="-122"/>
            </a:endParaRPr>
          </a:p>
        </p:txBody>
      </p:sp>
      <p:sp>
        <p:nvSpPr>
          <p:cNvPr id="50" name="object 50"/>
          <p:cNvSpPr/>
          <p:nvPr/>
        </p:nvSpPr>
        <p:spPr>
          <a:xfrm>
            <a:off x="720000" y="4508500"/>
            <a:ext cx="1689735" cy="0"/>
          </a:xfrm>
          <a:custGeom>
            <a:avLst/>
            <a:gdLst/>
            <a:ahLst/>
            <a:cxnLst/>
            <a:rect l="l" t="t" r="r" b="b"/>
            <a:pathLst>
              <a:path w="1689735">
                <a:moveTo>
                  <a:pt x="1689412" y="0"/>
                </a:moveTo>
                <a:lnTo>
                  <a:pt x="0" y="0"/>
                </a:lnTo>
              </a:path>
            </a:pathLst>
          </a:custGeom>
          <a:ln w="6350">
            <a:solidFill>
              <a:srgbClr val="937E73"/>
            </a:solidFill>
          </a:ln>
        </p:spPr>
        <p:txBody>
          <a:bodyPr wrap="square" lIns="0" tIns="0" rIns="0" bIns="0" rtlCol="0"/>
          <a:lstStyle/>
          <a:p>
            <a:endParaRPr sz="600">
              <a:latin typeface="华文细黑" panose="02010600040101010101" pitchFamily="2" charset="-122"/>
              <a:ea typeface="华文细黑" panose="02010600040101010101" pitchFamily="2" charset="-122"/>
            </a:endParaRPr>
          </a:p>
        </p:txBody>
      </p:sp>
      <p:sp>
        <p:nvSpPr>
          <p:cNvPr id="51" name="object 51"/>
          <p:cNvSpPr/>
          <p:nvPr/>
        </p:nvSpPr>
        <p:spPr>
          <a:xfrm>
            <a:off x="2406872" y="4508500"/>
            <a:ext cx="1373505" cy="0"/>
          </a:xfrm>
          <a:custGeom>
            <a:avLst/>
            <a:gdLst/>
            <a:ahLst/>
            <a:cxnLst/>
            <a:rect l="l" t="t" r="r" b="b"/>
            <a:pathLst>
              <a:path w="1373504">
                <a:moveTo>
                  <a:pt x="1373127"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52" name="object 52"/>
          <p:cNvSpPr txBox="1"/>
          <p:nvPr/>
        </p:nvSpPr>
        <p:spPr>
          <a:xfrm>
            <a:off x="713448" y="4825903"/>
            <a:ext cx="2371815" cy="455894"/>
          </a:xfrm>
          <a:prstGeom prst="rect">
            <a:avLst/>
          </a:prstGeom>
        </p:spPr>
        <p:txBody>
          <a:bodyPr vert="horz" wrap="square" lIns="0" tIns="47625" rIns="0" bIns="0" rtlCol="0">
            <a:spAutoFit/>
          </a:bodyPr>
          <a:lstStyle/>
          <a:p>
            <a:pPr marL="12700">
              <a:lnSpc>
                <a:spcPct val="100000"/>
              </a:lnSpc>
              <a:spcBef>
                <a:spcPts val="375"/>
              </a:spcBef>
            </a:pPr>
            <a:r>
              <a:rPr lang="en-US" sz="600" b="0" i="0" u="none" strike="noStrike" dirty="0">
                <a:solidFill>
                  <a:srgbClr val="003F88"/>
                </a:solidFill>
                <a:latin typeface="华文细黑" panose="02010600040101010101" pitchFamily="2" charset="-122"/>
                <a:ea typeface="华文细黑" panose="02010600040101010101" pitchFamily="2" charset="-122"/>
                <a:cs typeface="Arial"/>
              </a:rPr>
              <a:t>Dimensional drawing</a:t>
            </a:r>
            <a:br>
              <a:rPr lang="en-US" sz="600" b="0" i="0" u="none" strike="noStrike" dirty="0">
                <a:solidFill>
                  <a:srgbClr val="003F88"/>
                </a:solidFill>
                <a:latin typeface="华文细黑" panose="02010600040101010101" pitchFamily="2" charset="-122"/>
                <a:ea typeface="华文细黑" panose="02010600040101010101" pitchFamily="2" charset="-122"/>
                <a:cs typeface="Arial"/>
              </a:rPr>
            </a:br>
            <a:r>
              <a:rPr lang="ZH-CN" altLang="ZH-CN" sz="600" b="0" i="0" u="none" strike="noStrike" dirty="0">
                <a:solidFill>
                  <a:srgbClr val="003F88"/>
                </a:solidFill>
                <a:latin typeface="华文细黑" panose="02010600040101010101" pitchFamily="2" charset="-122"/>
                <a:ea typeface="华文细黑" panose="02010600040101010101" pitchFamily="2" charset="-122"/>
                <a:cs typeface="Arial"/>
              </a:rPr>
              <a:t>尺寸图</a:t>
            </a:r>
            <a:endParaRPr sz="600" dirty="0">
              <a:latin typeface="华文细黑" panose="02010600040101010101" pitchFamily="2" charset="-122"/>
              <a:ea typeface="华文细黑" panose="02010600040101010101" pitchFamily="2" charset="-122"/>
              <a:cs typeface="Arial"/>
            </a:endParaRPr>
          </a:p>
          <a:p>
            <a:pPr marL="12700">
              <a:lnSpc>
                <a:spcPct val="100000"/>
              </a:lnSpc>
              <a:spcBef>
                <a:spcPts val="280"/>
              </a:spcBef>
            </a:pPr>
            <a:r>
              <a:rPr lang="en-US" sz="600" b="0" i="0" u="none" strike="noStrike" dirty="0">
                <a:latin typeface="华文细黑" panose="02010600040101010101" pitchFamily="2" charset="-122"/>
                <a:ea typeface="华文细黑" panose="02010600040101010101" pitchFamily="2" charset="-122"/>
                <a:cs typeface="Arial"/>
              </a:rPr>
              <a:t>Measurements in mm (inches)</a:t>
            </a:r>
            <a:br>
              <a:rPr lang="en-US" sz="600" b="0" i="0" u="none" strike="noStrike" dirty="0">
                <a:latin typeface="华文细黑" panose="02010600040101010101" pitchFamily="2" charset="-122"/>
                <a:ea typeface="华文细黑" panose="02010600040101010101" pitchFamily="2" charset="-122"/>
                <a:cs typeface="Arial"/>
              </a:rPr>
            </a:br>
            <a:r>
              <a:rPr lang="ZH-CN" altLang="ZH-CN" sz="600" b="0" i="0" u="none" strike="noStrike" dirty="0">
                <a:latin typeface="华文细黑" panose="02010600040101010101" pitchFamily="2" charset="-122"/>
                <a:ea typeface="华文细黑" panose="02010600040101010101" pitchFamily="2" charset="-122"/>
                <a:cs typeface="Arial"/>
              </a:rPr>
              <a:t>测量值，单位：mm（in）</a:t>
            </a:r>
            <a:endParaRPr sz="600" dirty="0">
              <a:latin typeface="华文细黑" panose="02010600040101010101" pitchFamily="2" charset="-122"/>
              <a:ea typeface="华文细黑" panose="02010600040101010101" pitchFamily="2" charset="-122"/>
              <a:cs typeface="Arial"/>
            </a:endParaRPr>
          </a:p>
        </p:txBody>
      </p:sp>
      <p:sp>
        <p:nvSpPr>
          <p:cNvPr id="88" name="object 88"/>
          <p:cNvSpPr txBox="1"/>
          <p:nvPr/>
        </p:nvSpPr>
        <p:spPr>
          <a:xfrm>
            <a:off x="3883210" y="261586"/>
            <a:ext cx="3107550" cy="471924"/>
          </a:xfrm>
          <a:prstGeom prst="rect">
            <a:avLst/>
          </a:prstGeom>
        </p:spPr>
        <p:txBody>
          <a:bodyPr vert="horz" wrap="square" lIns="0" tIns="63500" rIns="0" bIns="0" rtlCol="0">
            <a:spAutoFit/>
          </a:bodyPr>
          <a:lstStyle/>
          <a:p>
            <a:pPr marL="12700">
              <a:lnSpc>
                <a:spcPct val="100000"/>
              </a:lnSpc>
              <a:spcBef>
                <a:spcPts val="500"/>
              </a:spcBef>
            </a:pPr>
            <a:r>
              <a:rPr lang="en-US" sz="600" b="0" i="0" u="none" strike="noStrike" dirty="0">
                <a:solidFill>
                  <a:srgbClr val="003F88"/>
                </a:solidFill>
                <a:latin typeface="华文细黑" panose="02010600040101010101" pitchFamily="2" charset="-122"/>
                <a:ea typeface="华文细黑" panose="02010600040101010101" pitchFamily="2" charset="-122"/>
                <a:cs typeface="Arial"/>
              </a:rPr>
              <a:t>Design pressure and temperature</a:t>
            </a:r>
            <a:br>
              <a:rPr lang="en-US" sz="600" b="0" i="0" u="none" strike="noStrike" dirty="0">
                <a:solidFill>
                  <a:srgbClr val="003F88"/>
                </a:solidFill>
                <a:latin typeface="华文细黑" panose="02010600040101010101" pitchFamily="2" charset="-122"/>
                <a:ea typeface="华文细黑" panose="02010600040101010101" pitchFamily="2" charset="-122"/>
                <a:cs typeface="Arial"/>
              </a:rPr>
            </a:br>
            <a:r>
              <a:rPr lang="ZH-CN" altLang="ZH-CN" sz="600" b="0" i="0" u="none" strike="noStrike" dirty="0">
                <a:solidFill>
                  <a:srgbClr val="003F88"/>
                </a:solidFill>
                <a:latin typeface="华文细黑" panose="02010600040101010101" pitchFamily="2" charset="-122"/>
                <a:ea typeface="华文细黑" panose="02010600040101010101" pitchFamily="2" charset="-122"/>
                <a:cs typeface="Arial"/>
              </a:rPr>
              <a:t>设计压力和温度</a:t>
            </a:r>
            <a:endParaRPr sz="600" dirty="0">
              <a:latin typeface="华文细黑" panose="02010600040101010101" pitchFamily="2" charset="-122"/>
              <a:ea typeface="华文细黑" panose="02010600040101010101" pitchFamily="2" charset="-122"/>
              <a:cs typeface="Arial"/>
            </a:endParaRPr>
          </a:p>
          <a:p>
            <a:pPr marL="12700">
              <a:lnSpc>
                <a:spcPct val="100000"/>
              </a:lnSpc>
              <a:spcBef>
                <a:spcPts val="310"/>
              </a:spcBef>
            </a:pPr>
            <a:r>
              <a:rPr lang="en-US" sz="600" b="0" i="0" u="none" strike="noStrike" dirty="0">
                <a:latin typeface="华文细黑" panose="02010600040101010101" pitchFamily="2" charset="-122"/>
                <a:ea typeface="华文细黑" panose="02010600040101010101" pitchFamily="2" charset="-122"/>
                <a:cs typeface="Arial"/>
              </a:rPr>
              <a:t>SE43 – PED approval pressure/temperature graph</a:t>
            </a:r>
            <a:br>
              <a:rPr lang="en-US" sz="600" b="0" i="0" u="none" strike="noStrike" dirty="0">
                <a:latin typeface="华文细黑" panose="02010600040101010101" pitchFamily="2" charset="-122"/>
                <a:ea typeface="华文细黑" panose="02010600040101010101" pitchFamily="2" charset="-122"/>
                <a:cs typeface="Arial"/>
              </a:rPr>
            </a:br>
            <a:r>
              <a:rPr lang="ZH-CN" altLang="ZH-CN" sz="600" b="0" i="0" u="none" strike="noStrike" dirty="0">
                <a:latin typeface="华文细黑" panose="02010600040101010101" pitchFamily="2" charset="-122"/>
                <a:ea typeface="华文细黑" panose="02010600040101010101" pitchFamily="2" charset="-122"/>
                <a:cs typeface="Arial"/>
              </a:rPr>
              <a:t>SE43 – PED 批准压力/温度图</a:t>
            </a:r>
            <a:endParaRPr sz="600" dirty="0">
              <a:latin typeface="华文细黑" panose="02010600040101010101" pitchFamily="2" charset="-122"/>
              <a:ea typeface="华文细黑" panose="02010600040101010101" pitchFamily="2" charset="-122"/>
              <a:cs typeface="Arial"/>
            </a:endParaRPr>
          </a:p>
        </p:txBody>
      </p:sp>
      <p:graphicFrame>
        <p:nvGraphicFramePr>
          <p:cNvPr id="91" name="object 91"/>
          <p:cNvGraphicFramePr>
            <a:graphicFrameLocks noGrp="1"/>
          </p:cNvGraphicFramePr>
          <p:nvPr>
            <p:extLst>
              <p:ext uri="{D42A27DB-BD31-4B8C-83A1-F6EECF244321}">
                <p14:modId xmlns:p14="http://schemas.microsoft.com/office/powerpoint/2010/main" val="952675229"/>
              </p:ext>
            </p:extLst>
          </p:nvPr>
        </p:nvGraphicFramePr>
        <p:xfrm>
          <a:off x="720001" y="2402133"/>
          <a:ext cx="3085296" cy="449580"/>
        </p:xfrm>
        <a:graphic>
          <a:graphicData uri="http://schemas.openxmlformats.org/drawingml/2006/table">
            <a:tbl>
              <a:tblPr firstRow="1" bandRow="1">
                <a:tableStyleId>{2D5ABB26-0587-4C30-8999-92F81FD0307C}</a:tableStyleId>
              </a:tblPr>
              <a:tblGrid>
                <a:gridCol w="3085296">
                  <a:extLst>
                    <a:ext uri="{9D8B030D-6E8A-4147-A177-3AD203B41FA5}">
                      <a16:colId xmlns:a16="http://schemas.microsoft.com/office/drawing/2014/main" val="20000"/>
                    </a:ext>
                  </a:extLst>
                </a:gridCol>
              </a:tblGrid>
              <a:tr h="287082">
                <a:tc>
                  <a:txBody>
                    <a:bodyPr/>
                    <a:lstStyle/>
                    <a:p>
                      <a:pPr marL="88900" indent="-63500">
                        <a:lnSpc>
                          <a:spcPct val="100000"/>
                        </a:lnSpc>
                        <a:spcBef>
                          <a:spcPts val="160"/>
                        </a:spcBef>
                        <a:buAutoNum type="arabicPlain"/>
                        <a:tabLst>
                          <a:tab pos="89535" algn="l"/>
                        </a:tabLst>
                      </a:pPr>
                      <a:r>
                        <a:rPr lang="en-US" sz="600" b="0" i="0" u="none" strike="noStrike" dirty="0">
                          <a:latin typeface="华文细黑" panose="02010600040101010101" pitchFamily="2" charset="-122"/>
                          <a:ea typeface="华文细黑" panose="02010600040101010101" pitchFamily="2" charset="-122"/>
                          <a:cs typeface="Arial"/>
                        </a:rPr>
                        <a:t>n = number of plates</a:t>
                      </a:r>
                      <a:br>
                        <a:rPr lang="en-US" sz="600" b="0" i="0" u="none" strike="noStrike" dirty="0">
                          <a:latin typeface="华文细黑" panose="02010600040101010101" pitchFamily="2" charset="-122"/>
                          <a:ea typeface="华文细黑" panose="02010600040101010101" pitchFamily="2" charset="-122"/>
                          <a:cs typeface="Arial"/>
                        </a:rPr>
                      </a:br>
                      <a:r>
                        <a:rPr lang="ZH-CN" altLang="ZH-CN" sz="600" b="0" i="0" u="none" strike="noStrike" dirty="0">
                          <a:latin typeface="华文细黑" panose="02010600040101010101" pitchFamily="2" charset="-122"/>
                          <a:ea typeface="华文细黑" panose="02010600040101010101" pitchFamily="2" charset="-122"/>
                          <a:cs typeface="Arial"/>
                        </a:rPr>
                        <a:t>n = 板数</a:t>
                      </a:r>
                      <a:endParaRPr sz="600" dirty="0">
                        <a:latin typeface="华文细黑" panose="02010600040101010101" pitchFamily="2" charset="-122"/>
                        <a:ea typeface="华文细黑" panose="02010600040101010101" pitchFamily="2" charset="-122"/>
                        <a:cs typeface="Arial"/>
                      </a:endParaRPr>
                    </a:p>
                    <a:p>
                      <a:pPr marL="88900" indent="-63500">
                        <a:lnSpc>
                          <a:spcPct val="100000"/>
                        </a:lnSpc>
                        <a:spcBef>
                          <a:spcPts val="480"/>
                        </a:spcBef>
                        <a:buAutoNum type="arabicPlain"/>
                        <a:tabLst>
                          <a:tab pos="89535" algn="l"/>
                        </a:tabLst>
                      </a:pPr>
                      <a:r>
                        <a:rPr lang="en-US" sz="600" b="0" i="0" u="none" strike="noStrike" dirty="0">
                          <a:latin typeface="华文细黑" panose="02010600040101010101" pitchFamily="2" charset="-122"/>
                          <a:ea typeface="华文细黑" panose="02010600040101010101" pitchFamily="2" charset="-122"/>
                          <a:cs typeface="Arial"/>
                        </a:rPr>
                        <a:t>Excluding connections</a:t>
                      </a:r>
                      <a:br>
                        <a:rPr lang="en-US" sz="600" b="0" i="0" u="none" strike="noStrike" dirty="0">
                          <a:latin typeface="华文细黑" panose="02010600040101010101" pitchFamily="2" charset="-122"/>
                          <a:ea typeface="华文细黑" panose="02010600040101010101" pitchFamily="2" charset="-122"/>
                          <a:cs typeface="Arial"/>
                        </a:rPr>
                      </a:br>
                      <a:r>
                        <a:rPr lang="ZH-CN" altLang="ZH-CN" sz="600" b="0" i="0" u="none" strike="noStrike" dirty="0">
                          <a:latin typeface="华文细黑" panose="02010600040101010101" pitchFamily="2" charset="-122"/>
                          <a:ea typeface="华文细黑" panose="02010600040101010101" pitchFamily="2" charset="-122"/>
                          <a:cs typeface="Arial"/>
                        </a:rPr>
                        <a:t>不包括接头</a:t>
                      </a:r>
                      <a:endParaRPr sz="600" dirty="0">
                        <a:latin typeface="华文细黑" panose="02010600040101010101" pitchFamily="2" charset="-122"/>
                        <a:ea typeface="华文细黑" panose="02010600040101010101" pitchFamily="2" charset="-122"/>
                        <a:cs typeface="Arial"/>
                      </a:endParaRPr>
                    </a:p>
                  </a:txBody>
                  <a:tcPr marL="0" marR="0" marT="20320" marB="0"/>
                </a:tc>
                <a:extLst>
                  <a:ext uri="{0D108BD9-81ED-4DB2-BD59-A6C34878D82A}">
                    <a16:rowId xmlns:a16="http://schemas.microsoft.com/office/drawing/2014/main" val="10001"/>
                  </a:ext>
                </a:extLst>
              </a:tr>
            </a:tbl>
          </a:graphicData>
        </a:graphic>
      </p:graphicFrame>
      <p:sp>
        <p:nvSpPr>
          <p:cNvPr id="199" name="object 199"/>
          <p:cNvSpPr/>
          <p:nvPr/>
        </p:nvSpPr>
        <p:spPr>
          <a:xfrm>
            <a:off x="3960000" y="2689723"/>
            <a:ext cx="3060065" cy="0"/>
          </a:xfrm>
          <a:custGeom>
            <a:avLst/>
            <a:gdLst/>
            <a:ahLst/>
            <a:cxnLst/>
            <a:rect l="l" t="t" r="r" b="b"/>
            <a:pathLst>
              <a:path w="3060065">
                <a:moveTo>
                  <a:pt x="3060000" y="0"/>
                </a:moveTo>
                <a:lnTo>
                  <a:pt x="0" y="0"/>
                </a:lnTo>
              </a:path>
            </a:pathLst>
          </a:custGeom>
          <a:ln w="6350">
            <a:solidFill>
              <a:srgbClr val="937E7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200" name="object 200"/>
          <p:cNvSpPr txBox="1"/>
          <p:nvPr/>
        </p:nvSpPr>
        <p:spPr>
          <a:xfrm>
            <a:off x="3947275" y="2784785"/>
            <a:ext cx="2193175" cy="228268"/>
          </a:xfrm>
          <a:prstGeom prst="rect">
            <a:avLst/>
          </a:prstGeom>
        </p:spPr>
        <p:txBody>
          <a:bodyPr vert="horz" wrap="square" lIns="0" tIns="12700" rIns="0" bIns="0" rtlCol="0">
            <a:spAutoFit/>
          </a:bodyPr>
          <a:lstStyle/>
          <a:p>
            <a:pPr marL="12700">
              <a:lnSpc>
                <a:spcPct val="100000"/>
              </a:lnSpc>
              <a:spcBef>
                <a:spcPts val="100"/>
              </a:spcBef>
            </a:pPr>
            <a:r>
              <a:rPr lang="en-US" sz="700" b="0" i="0" u="none" strike="noStrike">
                <a:latin typeface="华文细黑" panose="02010600040101010101" pitchFamily="2" charset="-122"/>
                <a:ea typeface="华文细黑" panose="02010600040101010101" pitchFamily="2" charset="-122"/>
                <a:cs typeface="Arial"/>
              </a:rPr>
              <a:t>Designed for full vacuum.</a:t>
            </a:r>
            <a:br>
              <a:rPr lang="en-US" sz="700" b="0" i="0" u="none" strike="noStrike">
                <a:latin typeface="华文细黑" panose="02010600040101010101" pitchFamily="2" charset="-122"/>
                <a:ea typeface="华文细黑" panose="02010600040101010101" pitchFamily="2" charset="-122"/>
                <a:cs typeface="Arial"/>
              </a:rPr>
            </a:br>
            <a:r>
              <a:rPr lang="ZH-CN" altLang="ZH-CN" sz="700" b="0" i="0" u="none" strike="noStrike">
                <a:latin typeface="华文细黑" panose="02010600040101010101" pitchFamily="2" charset="-122"/>
                <a:ea typeface="华文细黑" panose="02010600040101010101" pitchFamily="2" charset="-122"/>
                <a:cs typeface="Arial"/>
              </a:rPr>
              <a:t>全真空设计。</a:t>
            </a:r>
            <a:endParaRPr sz="700" dirty="0">
              <a:latin typeface="华文细黑" panose="02010600040101010101" pitchFamily="2" charset="-122"/>
              <a:ea typeface="华文细黑" panose="02010600040101010101" pitchFamily="2" charset="-122"/>
              <a:cs typeface="Arial"/>
            </a:endParaRPr>
          </a:p>
        </p:txBody>
      </p:sp>
      <p:sp>
        <p:nvSpPr>
          <p:cNvPr id="201" name="object 201"/>
          <p:cNvSpPr txBox="1"/>
          <p:nvPr/>
        </p:nvSpPr>
        <p:spPr>
          <a:xfrm>
            <a:off x="3947275" y="3067517"/>
            <a:ext cx="3256800" cy="1344792"/>
          </a:xfrm>
          <a:prstGeom prst="rect">
            <a:avLst/>
          </a:prstGeom>
        </p:spPr>
        <p:txBody>
          <a:bodyPr vert="horz" wrap="square" lIns="0" tIns="12700" rIns="0" bIns="0" rtlCol="0">
            <a:spAutoFit/>
          </a:bodyPr>
          <a:lstStyle/>
          <a:p>
            <a:pPr marL="12700" marR="5080">
              <a:lnSpc>
                <a:spcPct val="111100"/>
              </a:lnSpc>
              <a:spcBef>
                <a:spcPts val="100"/>
              </a:spcBef>
            </a:pPr>
            <a:r>
              <a:rPr lang="en-US" sz="700" b="0" i="0" u="none" strike="noStrike" dirty="0">
                <a:latin typeface="华文细黑" panose="02010600040101010101" pitchFamily="2" charset="-122"/>
                <a:ea typeface="华文细黑" panose="02010600040101010101" pitchFamily="2" charset="-122"/>
                <a:cs typeface="Arial"/>
              </a:rPr>
              <a:t>Alfa Laval plate heat exchangers are available with a wide  range of pressure vessel approvals. Please contact your Alfa  Laval representative for more information.</a:t>
            </a:r>
            <a:br>
              <a:rPr lang="en-US" sz="700" b="0" i="0" u="none" strike="noStrike" dirty="0">
                <a:latin typeface="华文细黑" panose="02010600040101010101" pitchFamily="2" charset="-122"/>
                <a:ea typeface="华文细黑" panose="02010600040101010101" pitchFamily="2" charset="-122"/>
                <a:cs typeface="Arial"/>
              </a:rPr>
            </a:br>
            <a:r>
              <a:rPr lang="ZH-CN" altLang="ZH-CN" sz="700" b="0" i="0" u="none" strike="noStrike" dirty="0">
                <a:latin typeface="华文细黑" panose="02010600040101010101" pitchFamily="2" charset="-122"/>
                <a:ea typeface="华文细黑" panose="02010600040101010101" pitchFamily="2" charset="-122"/>
                <a:cs typeface="Arial"/>
              </a:rPr>
              <a:t>阿法拉伐板式换热器获得了各种压力容器批准。如需更多信息，请联系您的阿法拉伐代表。</a:t>
            </a:r>
            <a:endParaRPr lang="en-US" altLang="zh-CN" sz="700" b="0" i="0" u="none" strike="noStrike" dirty="0">
              <a:latin typeface="华文细黑" panose="02010600040101010101" pitchFamily="2" charset="-122"/>
              <a:ea typeface="华文细黑" panose="02010600040101010101" pitchFamily="2" charset="-122"/>
              <a:cs typeface="Arial"/>
            </a:endParaRPr>
          </a:p>
          <a:p>
            <a:pPr marL="12700" marR="5080">
              <a:lnSpc>
                <a:spcPct val="111100"/>
              </a:lnSpc>
              <a:spcBef>
                <a:spcPts val="100"/>
              </a:spcBef>
            </a:pPr>
            <a:endParaRPr lang="en-US" sz="700" spc="-15" dirty="0">
              <a:latin typeface="华文细黑" panose="02010600040101010101" pitchFamily="2" charset="-122"/>
              <a:ea typeface="华文细黑" panose="02010600040101010101" pitchFamily="2" charset="-122"/>
              <a:cs typeface="Arial"/>
            </a:endParaRPr>
          </a:p>
          <a:p>
            <a:pPr marL="12700" marR="5080">
              <a:lnSpc>
                <a:spcPct val="111100"/>
              </a:lnSpc>
              <a:spcBef>
                <a:spcPts val="100"/>
              </a:spcBef>
            </a:pPr>
            <a:r>
              <a:rPr lang="en-US" sz="700" b="1" i="0" u="none" strike="noStrike" dirty="0">
                <a:latin typeface="华文细黑" panose="02010600040101010101" pitchFamily="2" charset="-122"/>
                <a:ea typeface="华文细黑" panose="02010600040101010101" pitchFamily="2" charset="-122"/>
                <a:cs typeface="Arial"/>
              </a:rPr>
              <a:t>NOTE: </a:t>
            </a:r>
            <a:r>
              <a:rPr lang="en-US" sz="700" b="0" i="0" u="none" strike="noStrike" dirty="0">
                <a:latin typeface="华文细黑" panose="02010600040101010101" pitchFamily="2" charset="-122"/>
                <a:ea typeface="华文细黑" panose="02010600040101010101" pitchFamily="2" charset="-122"/>
                <a:cs typeface="Arial"/>
              </a:rPr>
              <a:t>Values above are to be used as an indication. For  exact values, please use the drawing generated by the Alfa  Laval configurator or contact your local Alfa Laval  representative.</a:t>
            </a:r>
            <a:br>
              <a:rPr lang="en-US" sz="700" b="0" i="0" u="none" strike="noStrike" dirty="0">
                <a:latin typeface="华文细黑" panose="02010600040101010101" pitchFamily="2" charset="-122"/>
                <a:ea typeface="华文细黑" panose="02010600040101010101" pitchFamily="2" charset="-122"/>
                <a:cs typeface="Arial"/>
              </a:rPr>
            </a:br>
            <a:r>
              <a:rPr lang="ZH-CN" altLang="ZH-CN" sz="700" b="1" i="0" u="none" strike="noStrike" dirty="0">
                <a:latin typeface="华文细黑" panose="02010600040101010101" pitchFamily="2" charset="-122"/>
                <a:ea typeface="华文细黑" panose="02010600040101010101" pitchFamily="2" charset="-122"/>
                <a:cs typeface="Arial"/>
              </a:rPr>
              <a:t>注：</a:t>
            </a:r>
            <a:r>
              <a:rPr lang="ZH-CN" altLang="ZH-CN" sz="700" b="0" i="0" u="none" strike="noStrike" dirty="0">
                <a:latin typeface="华文细黑" panose="02010600040101010101" pitchFamily="2" charset="-122"/>
                <a:ea typeface="华文细黑" panose="02010600040101010101" pitchFamily="2" charset="-122"/>
                <a:cs typeface="Arial"/>
              </a:rPr>
              <a:t>以上值仅用于指示。具体数值，请参见阿法拉伐配置器生成的图纸或联系您当地的阿法拉伐代表。</a:t>
            </a:r>
            <a:endParaRPr sz="700" dirty="0">
              <a:latin typeface="华文细黑" panose="02010600040101010101" pitchFamily="2" charset="-122"/>
              <a:ea typeface="华文细黑" panose="02010600040101010101" pitchFamily="2" charset="-122"/>
              <a:cs typeface="Arial"/>
            </a:endParaRPr>
          </a:p>
        </p:txBody>
      </p:sp>
      <p:sp>
        <p:nvSpPr>
          <p:cNvPr id="203" name="object 203"/>
          <p:cNvSpPr/>
          <p:nvPr/>
        </p:nvSpPr>
        <p:spPr>
          <a:xfrm>
            <a:off x="720000" y="9976847"/>
            <a:ext cx="6300470" cy="0"/>
          </a:xfrm>
          <a:custGeom>
            <a:avLst/>
            <a:gdLst/>
            <a:ahLst/>
            <a:cxnLst/>
            <a:rect l="l" t="t" r="r" b="b"/>
            <a:pathLst>
              <a:path w="6300470">
                <a:moveTo>
                  <a:pt x="0" y="0"/>
                </a:moveTo>
                <a:lnTo>
                  <a:pt x="6300000" y="0"/>
                </a:lnTo>
              </a:path>
            </a:pathLst>
          </a:custGeom>
          <a:ln w="12700">
            <a:solidFill>
              <a:srgbClr val="CECAC3"/>
            </a:solidFill>
          </a:ln>
        </p:spPr>
        <p:txBody>
          <a:bodyPr wrap="square" lIns="0" tIns="0" rIns="0" bIns="0" rtlCol="0"/>
          <a:lstStyle/>
          <a:p>
            <a:endParaRPr>
              <a:latin typeface="华文细黑" panose="02010600040101010101" pitchFamily="2" charset="-122"/>
              <a:ea typeface="华文细黑" panose="02010600040101010101" pitchFamily="2" charset="-122"/>
            </a:endParaRPr>
          </a:p>
        </p:txBody>
      </p:sp>
      <p:sp>
        <p:nvSpPr>
          <p:cNvPr id="204" name="object 204"/>
          <p:cNvSpPr txBox="1"/>
          <p:nvPr/>
        </p:nvSpPr>
        <p:spPr>
          <a:xfrm>
            <a:off x="720000" y="9072517"/>
            <a:ext cx="6484075" cy="1369606"/>
          </a:xfrm>
          <a:prstGeom prst="rect">
            <a:avLst/>
          </a:prstGeom>
        </p:spPr>
        <p:txBody>
          <a:bodyPr vert="horz" wrap="square" lIns="0" tIns="12700" rIns="0" bIns="0" rtlCol="0">
            <a:spAutoFit/>
          </a:bodyPr>
          <a:lstStyle/>
          <a:p>
            <a:pPr marL="12700" marR="54610">
              <a:spcBef>
                <a:spcPts val="100"/>
              </a:spcBef>
            </a:pPr>
            <a:r>
              <a:rPr lang="en-US" sz="600" dirty="0">
                <a:latin typeface="华文细黑" panose="02010600040101010101" pitchFamily="2" charset="-122"/>
                <a:ea typeface="华文细黑" panose="02010600040101010101" pitchFamily="2" charset="-122"/>
              </a:rPr>
              <a:t>This document and its contents are subject to copyrights and other intellectual property rights owned by Alfa Laval AB (</a:t>
            </a:r>
            <a:r>
              <a:rPr lang="en-US" sz="600" dirty="0" err="1">
                <a:latin typeface="华文细黑" panose="02010600040101010101" pitchFamily="2" charset="-122"/>
                <a:ea typeface="华文细黑" panose="02010600040101010101" pitchFamily="2" charset="-122"/>
              </a:rPr>
              <a:t>publ</a:t>
            </a:r>
            <a:r>
              <a:rPr lang="en-US" sz="600" dirty="0">
                <a:latin typeface="华文细黑" panose="02010600040101010101" pitchFamily="2" charset="-122"/>
                <a:ea typeface="华文细黑" panose="02010600040101010101" pitchFamily="2" charset="-122"/>
              </a:rPr>
              <a:t>) or any of its affiliates (jointly “Alfa Laval”).  No part of this document  may be copied, re-produced or transmitted in any form or by any means, or for any purpose, without Alfa Laval’s prior express written permission.  Information and services provided in this  document are made as a benefit and service to the user, and no representations or warranties are made about the accuracy or suitability of this information and these services for any purpose. All rights are reserved.</a:t>
            </a:r>
            <a:br>
              <a:rPr lang="en-US" sz="600" dirty="0">
                <a:latin typeface="华文细黑" panose="02010600040101010101" pitchFamily="2" charset="-122"/>
                <a:ea typeface="华文细黑" panose="02010600040101010101" pitchFamily="2" charset="-122"/>
              </a:rPr>
            </a:br>
            <a:r>
              <a:rPr lang="ZH-CN" altLang="ZH-CN" sz="600" dirty="0">
                <a:latin typeface="华文细黑" panose="02010600040101010101" pitchFamily="2" charset="-122"/>
                <a:ea typeface="华文细黑" panose="02010600040101010101" pitchFamily="2" charset="-122"/>
              </a:rPr>
              <a:t>本文件及其内容受阿法拉伐公司[Alfa Laval AB (publ)]或其任何关联公司(合称“阿法拉伐”)拥有的版权和其他知识产权的约束。未经阿法拉伐事先明确书面许可，不得以任何形式、任何方式或出于任何目的复制、重新制作或传播本文件的任何部分。本文件所述信息和服务旨在为用户提供利益和服务。对于该等信息及服务的准确性和适用性，阿法拉伐集团公司不做任何声明与保证。版权所有。</a:t>
            </a:r>
            <a:endParaRPr lang="en-US" altLang="zh-CN" sz="600" dirty="0">
              <a:latin typeface="华文细黑" panose="02010600040101010101" pitchFamily="2" charset="-122"/>
              <a:ea typeface="华文细黑" panose="02010600040101010101" pitchFamily="2" charset="-122"/>
            </a:endParaRPr>
          </a:p>
          <a:p>
            <a:pPr marL="12700" marR="54610">
              <a:spcBef>
                <a:spcPts val="100"/>
              </a:spcBef>
            </a:pPr>
            <a:endParaRPr lang="en-US" altLang="zh-CN" sz="600" dirty="0">
              <a:latin typeface="华文细黑" panose="02010600040101010101" pitchFamily="2" charset="-122"/>
              <a:ea typeface="华文细黑" panose="02010600040101010101" pitchFamily="2" charset="-122"/>
            </a:endParaRPr>
          </a:p>
          <a:p>
            <a:pPr marL="12700" marR="54610">
              <a:spcBef>
                <a:spcPts val="100"/>
              </a:spcBef>
              <a:tabLst>
                <a:tab pos="5743575" algn="l"/>
              </a:tabLst>
            </a:pPr>
            <a:r>
              <a:rPr lang="en-US" sz="600" dirty="0">
                <a:latin typeface="华文细黑" panose="02010600040101010101" pitchFamily="2" charset="-122"/>
                <a:ea typeface="华文细黑" panose="02010600040101010101" pitchFamily="2" charset="-122"/>
              </a:rPr>
              <a:t>200013484-1-EN-GB	© Alfa Laval AB</a:t>
            </a:r>
          </a:p>
          <a:p>
            <a:pPr marL="12700" marR="54610">
              <a:spcBef>
                <a:spcPts val="100"/>
              </a:spcBef>
            </a:pPr>
            <a:br>
              <a:rPr lang="en-US" sz="600" dirty="0">
                <a:latin typeface="华文细黑" panose="02010600040101010101" pitchFamily="2" charset="-122"/>
                <a:ea typeface="华文细黑" panose="02010600040101010101" pitchFamily="2" charset="-122"/>
              </a:rPr>
            </a:br>
            <a:r>
              <a:rPr lang="en-US" sz="600" b="1" dirty="0">
                <a:latin typeface="华文细黑" panose="02010600040101010101" pitchFamily="2" charset="-122"/>
                <a:ea typeface="华文细黑" panose="02010600040101010101" pitchFamily="2" charset="-122"/>
              </a:rPr>
              <a:t>How to contact Alfa Laval</a:t>
            </a:r>
            <a:br>
              <a:rPr lang="en-US" sz="600" b="1" dirty="0">
                <a:latin typeface="华文细黑" panose="02010600040101010101" pitchFamily="2" charset="-122"/>
                <a:ea typeface="华文细黑" panose="02010600040101010101" pitchFamily="2" charset="-122"/>
              </a:rPr>
            </a:br>
            <a:r>
              <a:rPr lang="ZH-CN" altLang="ZH-CN" sz="600" b="1" dirty="0">
                <a:latin typeface="华文细黑" panose="02010600040101010101" pitchFamily="2" charset="-122"/>
                <a:ea typeface="华文细黑" panose="02010600040101010101" pitchFamily="2" charset="-122"/>
              </a:rPr>
              <a:t>如何联系阿法拉伐</a:t>
            </a:r>
            <a:endParaRPr sz="600" b="1" dirty="0">
              <a:latin typeface="华文细黑" panose="02010600040101010101" pitchFamily="2" charset="-122"/>
              <a:ea typeface="华文细黑" panose="02010600040101010101" pitchFamily="2" charset="-122"/>
            </a:endParaRPr>
          </a:p>
          <a:p>
            <a:pPr marL="12700">
              <a:lnSpc>
                <a:spcPct val="100000"/>
              </a:lnSpc>
              <a:spcBef>
                <a:spcPts val="165"/>
              </a:spcBef>
            </a:pPr>
            <a:r>
              <a:rPr lang="en-US" sz="600" dirty="0">
                <a:latin typeface="华文细黑" panose="02010600040101010101" pitchFamily="2" charset="-122"/>
                <a:ea typeface="华文细黑" panose="02010600040101010101" pitchFamily="2" charset="-122"/>
              </a:rPr>
              <a:t>www.alfalaval.com</a:t>
            </a:r>
            <a:br>
              <a:rPr lang="en-US" sz="600" dirty="0">
                <a:latin typeface="华文细黑" panose="02010600040101010101" pitchFamily="2" charset="-122"/>
                <a:ea typeface="华文细黑" panose="02010600040101010101" pitchFamily="2" charset="-122"/>
              </a:rPr>
            </a:br>
            <a:r>
              <a:rPr lang="ZH-CN" altLang="ZH-CN" sz="600" dirty="0">
                <a:latin typeface="华文细黑" panose="02010600040101010101" pitchFamily="2" charset="-122"/>
                <a:ea typeface="华文细黑" panose="02010600040101010101" pitchFamily="2" charset="-122"/>
              </a:rPr>
              <a:t>请登录www.alfalaval.com获取阿法拉伐各国分支机构的最新联系信息。</a:t>
            </a:r>
            <a:endParaRPr sz="600" dirty="0">
              <a:latin typeface="华文细黑" panose="02010600040101010101" pitchFamily="2" charset="-122"/>
              <a:ea typeface="华文细黑" panose="02010600040101010101" pitchFamily="2" charset="-122"/>
            </a:endParaRPr>
          </a:p>
        </p:txBody>
      </p:sp>
      <p:pic>
        <p:nvPicPr>
          <p:cNvPr id="205" name="图片 204">
            <a:extLst>
              <a:ext uri="{FF2B5EF4-FFF2-40B4-BE49-F238E27FC236}">
                <a16:creationId xmlns:a16="http://schemas.microsoft.com/office/drawing/2014/main" id="{D4D5520C-F014-71C8-BE1A-DF8DE2733774}"/>
              </a:ext>
            </a:extLst>
          </p:cNvPr>
          <p:cNvPicPr>
            <a:picLocks noChangeAspect="1"/>
          </p:cNvPicPr>
          <p:nvPr/>
        </p:nvPicPr>
        <p:blipFill>
          <a:blip r:embed="rId2"/>
          <a:stretch>
            <a:fillRect/>
          </a:stretch>
        </p:blipFill>
        <p:spPr>
          <a:xfrm>
            <a:off x="644422" y="5420311"/>
            <a:ext cx="2023689" cy="3131393"/>
          </a:xfrm>
          <a:prstGeom prst="rect">
            <a:avLst/>
          </a:prstGeom>
        </p:spPr>
      </p:pic>
      <p:pic>
        <p:nvPicPr>
          <p:cNvPr id="207" name="图片 206">
            <a:extLst>
              <a:ext uri="{FF2B5EF4-FFF2-40B4-BE49-F238E27FC236}">
                <a16:creationId xmlns:a16="http://schemas.microsoft.com/office/drawing/2014/main" id="{C86CDD99-4DAD-BC4B-BB60-C1F4081B9889}"/>
              </a:ext>
            </a:extLst>
          </p:cNvPr>
          <p:cNvPicPr>
            <a:picLocks noChangeAspect="1"/>
          </p:cNvPicPr>
          <p:nvPr/>
        </p:nvPicPr>
        <p:blipFill>
          <a:blip r:embed="rId3"/>
          <a:stretch>
            <a:fillRect/>
          </a:stretch>
        </p:blipFill>
        <p:spPr>
          <a:xfrm>
            <a:off x="3903882" y="811957"/>
            <a:ext cx="3570692" cy="184220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TotalTime>
  <Words>1342</Words>
  <Application>Microsoft Office PowerPoint</Application>
  <PresentationFormat>自定义</PresentationFormat>
  <Paragraphs>80</Paragraphs>
  <Slides>2</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vt:i4>
      </vt:variant>
    </vt:vector>
  </HeadingPairs>
  <TitlesOfParts>
    <vt:vector size="7" baseType="lpstr">
      <vt:lpstr>Alfa Laval Offc</vt:lpstr>
      <vt:lpstr>华文细黑</vt:lpstr>
      <vt:lpstr>Arial</vt:lpstr>
      <vt:lpstr>Calibri</vt:lpstr>
      <vt:lpstr>Office Theme</vt:lpstr>
      <vt:lpstr>Alfa Laval SE43 </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Alfa Laval</dc:title>
  <dc:subject>Alfa Laval SE43</dc:subject>
  <dc:creator>Alfa Laval</dc:creator>
  <cp:lastModifiedBy>Antonio Huang</cp:lastModifiedBy>
  <cp:revision>8</cp:revision>
  <dcterms:created xsi:type="dcterms:W3CDTF">2024-10-12T04:40:39Z</dcterms:created>
  <dcterms:modified xsi:type="dcterms:W3CDTF">2024-10-25T10:26:45Z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2024-06-14T00:00:00Z</vt:filetime>
  </property>
  <property fmtid="{D5CDD505-2E9C-101B-9397-08002B2CF9AE}" pid="3" name="Creator">
    <vt:lpwstr>AH XSL Formatter V6.4 R1 for Windows (x64) : 6.4.2.26942 (2016/12/07 15:30JST)</vt:lpwstr>
  </property>
  <property fmtid="{D5CDD505-2E9C-101B-9397-08002B2CF9AE}" pid="4" name="LastSaved">
    <vt:filetime>2024-10-12T00:00:00Z</vt:filetime>
  </property>
  <property fmtid="{D5CDD505-2E9C-101B-9397-08002B2CF9AE}" pid="5" name="MSIP_Label_c14af057-89d0-49a5-911d-fe542bdab1f7_Enabled">
    <vt:lpwstr>true</vt:lpwstr>
  </property>
  <property fmtid="{D5CDD505-2E9C-101B-9397-08002B2CF9AE}" pid="6" name="MSIP_Label_c14af057-89d0-49a5-911d-fe542bdab1f7_SetDate">
    <vt:lpwstr>2024-10-25T10:26:08Z</vt:lpwstr>
  </property>
  <property fmtid="{D5CDD505-2E9C-101B-9397-08002B2CF9AE}" pid="7" name="MSIP_Label_c14af057-89d0-49a5-911d-fe542bdab1f7_Method">
    <vt:lpwstr>Standard</vt:lpwstr>
  </property>
  <property fmtid="{D5CDD505-2E9C-101B-9397-08002B2CF9AE}" pid="8" name="MSIP_Label_c14af057-89d0-49a5-911d-fe542bdab1f7_Name">
    <vt:lpwstr>(Pilot) Business</vt:lpwstr>
  </property>
  <property fmtid="{D5CDD505-2E9C-101B-9397-08002B2CF9AE}" pid="9" name="MSIP_Label_c14af057-89d0-49a5-911d-fe542bdab1f7_SiteId">
    <vt:lpwstr>ed5d5f47-52dd-48af-90ca-f7bd83624eb9</vt:lpwstr>
  </property>
  <property fmtid="{D5CDD505-2E9C-101B-9397-08002B2CF9AE}" pid="10" name="MSIP_Label_c14af057-89d0-49a5-911d-fe542bdab1f7_ActionId">
    <vt:lpwstr>9686e9b7-5306-40af-8e20-de0149294dc8</vt:lpwstr>
  </property>
  <property fmtid="{D5CDD505-2E9C-101B-9397-08002B2CF9AE}" pid="11" name="MSIP_Label_c14af057-89d0-49a5-911d-fe542bdab1f7_ContentBits">
    <vt:lpwstr>2</vt:lpwstr>
  </property>
  <property fmtid="{D5CDD505-2E9C-101B-9397-08002B2CF9AE}" pid="12" name="ClassificationContentMarkingFooterLocations">
    <vt:lpwstr>Office Theme:8</vt:lpwstr>
  </property>
  <property fmtid="{D5CDD505-2E9C-101B-9397-08002B2CF9AE}" pid="13" name="ClassificationContentMarkingFooterText">
    <vt:lpwstr>Classified by Alfa Laval as: Business</vt:lpwstr>
  </property>
</Properties>
</file>